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31"/>
  </p:notesMasterIdLst>
  <p:sldIdLst>
    <p:sldId id="256" r:id="rId2"/>
    <p:sldId id="315" r:id="rId3"/>
    <p:sldId id="316" r:id="rId4"/>
    <p:sldId id="259" r:id="rId5"/>
    <p:sldId id="317" r:id="rId6"/>
    <p:sldId id="260" r:id="rId7"/>
    <p:sldId id="261" r:id="rId8"/>
    <p:sldId id="262" r:id="rId9"/>
    <p:sldId id="258" r:id="rId10"/>
    <p:sldId id="263" r:id="rId11"/>
    <p:sldId id="297" r:id="rId12"/>
    <p:sldId id="298" r:id="rId13"/>
    <p:sldId id="299" r:id="rId14"/>
    <p:sldId id="300" r:id="rId15"/>
    <p:sldId id="303" r:id="rId16"/>
    <p:sldId id="304" r:id="rId17"/>
    <p:sldId id="305" r:id="rId18"/>
    <p:sldId id="301" r:id="rId19"/>
    <p:sldId id="302" r:id="rId20"/>
    <p:sldId id="306" r:id="rId21"/>
    <p:sldId id="307" r:id="rId22"/>
    <p:sldId id="264" r:id="rId23"/>
    <p:sldId id="308" r:id="rId24"/>
    <p:sldId id="309" r:id="rId25"/>
    <p:sldId id="310" r:id="rId26"/>
    <p:sldId id="311" r:id="rId27"/>
    <p:sldId id="312" r:id="rId28"/>
    <p:sldId id="314" r:id="rId29"/>
    <p:sldId id="313" r:id="rId30"/>
  </p:sldIdLst>
  <p:sldSz cx="9144000" cy="5143500" type="screen16x9"/>
  <p:notesSz cx="6858000" cy="9144000"/>
  <p:embeddedFontLst>
    <p:embeddedFont>
      <p:font typeface="Advent Pro Light" panose="020B0604020202020204" charset="0"/>
      <p:regular r:id="rId32"/>
      <p:bold r:id="rId33"/>
    </p:embeddedFont>
    <p:embeddedFont>
      <p:font typeface="Anton" panose="020B0604020202020204" charset="0"/>
      <p:regular r:id="rId34"/>
    </p:embeddedFont>
    <p:embeddedFont>
      <p:font typeface="Fira Sans Condensed" panose="020B0604020202020204" charset="0"/>
      <p:regular r:id="rId35"/>
      <p:bold r:id="rId36"/>
      <p:italic r:id="rId37"/>
      <p:boldItalic r:id="rId38"/>
    </p:embeddedFont>
    <p:embeddedFont>
      <p:font typeface="Fira Sans Condensed Light" panose="020B0604020202020204" charset="0"/>
      <p:regular r:id="rId39"/>
      <p:bold r:id="rId40"/>
      <p:italic r:id="rId41"/>
      <p:boldItalic r:id="rId42"/>
    </p:embeddedFont>
    <p:embeddedFont>
      <p:font typeface="Josefin Slab" panose="020B0604020202020204" charset="0"/>
      <p:regular r:id="rId43"/>
      <p:bold r:id="rId44"/>
      <p:italic r:id="rId45"/>
      <p:boldItalic r:id="rId46"/>
    </p:embeddedFont>
    <p:embeddedFont>
      <p:font typeface="Rajdhani" panose="020B0604020202020204" charset="0"/>
      <p:regular r:id="rId47"/>
      <p:bold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DCAF29B-38F8-44D8-A463-1BA0A97226C3}">
  <a:tblStyle styleId="{5DCAF29B-38F8-44D8-A463-1BA0A97226C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p:scale>
          <a:sx n="79" d="100"/>
          <a:sy n="79" d="100"/>
        </p:scale>
        <p:origin x="941" y="5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08a6ee8a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08a6ee8a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3995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08a6ee8a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08a6ee8a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0170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08a6ee8a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08a6ee8a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690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08a6ee8a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08a6ee8a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66814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08a6ee8a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08a6ee8a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86495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08a6ee8a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08a6ee8a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3591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08a6ee8a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08a6ee8a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22983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08a6ee8a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08a6ee8a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94167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08a6ee8a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08a6ee8a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33188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9314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6216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72150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78022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98910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95272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92699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61698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5681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1480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9277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08a6ee8a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08a6ee8a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solidFill>
                  <a:srgbClr val="F3F3F3"/>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solidFill>
                  <a:srgbClr val="F3F3F3"/>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solidFill>
                  <a:srgbClr val="F3F3F3"/>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solidFill>
                  <a:srgbClr val="F3F3F3"/>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solidFill>
                  <a:srgbClr val="F3F3F3"/>
                </a:solidFill>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3" name="Google Shape;43;p14"/>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a:endParaRPr/>
          </a:p>
        </p:txBody>
      </p:sp>
      <p:sp>
        <p:nvSpPr>
          <p:cNvPr id="44" name="Google Shape;44;p14"/>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5" name="Google Shape;45;p14"/>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a:endParaRPr/>
          </a:p>
        </p:txBody>
      </p:sp>
      <p:sp>
        <p:nvSpPr>
          <p:cNvPr id="46" name="Google Shape;46;p14"/>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solidFill>
                  <a:srgbClr val="F3F3F3"/>
                </a:solidFill>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7" name="Google Shape;47;p14"/>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a:endParaRPr/>
          </a:p>
        </p:txBody>
      </p:sp>
      <p:sp>
        <p:nvSpPr>
          <p:cNvPr id="48" name="Google Shape;48;p14"/>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9" name="Google Shape;49;p14"/>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a:endParaRPr/>
          </a:p>
        </p:txBody>
      </p:sp>
      <p:sp>
        <p:nvSpPr>
          <p:cNvPr id="50" name="Google Shape;50;p14"/>
          <p:cNvSpPr txBox="1">
            <a:spLocks noGrp="1"/>
          </p:cNvSpPr>
          <p:nvPr>
            <p:ph type="title" idx="8" hasCustomPrompt="1"/>
          </p:nvPr>
        </p:nvSpPr>
        <p:spPr>
          <a:xfrm>
            <a:off x="1959337" y="316430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1" name="Google Shape;51;p14"/>
          <p:cNvSpPr txBox="1">
            <a:spLocks noGrp="1"/>
          </p:cNvSpPr>
          <p:nvPr>
            <p:ph type="title" idx="9" hasCustomPrompt="1"/>
          </p:nvPr>
        </p:nvSpPr>
        <p:spPr>
          <a:xfrm>
            <a:off x="704337" y="173035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 name="Google Shape;52;p14"/>
          <p:cNvSpPr txBox="1">
            <a:spLocks noGrp="1"/>
          </p:cNvSpPr>
          <p:nvPr>
            <p:ph type="title" idx="13" hasCustomPrompt="1"/>
          </p:nvPr>
        </p:nvSpPr>
        <p:spPr>
          <a:xfrm>
            <a:off x="5304000" y="3183632"/>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 name="Google Shape;53;p14"/>
          <p:cNvSpPr txBox="1">
            <a:spLocks noGrp="1"/>
          </p:cNvSpPr>
          <p:nvPr>
            <p:ph type="title" idx="14" hasCustomPrompt="1"/>
          </p:nvPr>
        </p:nvSpPr>
        <p:spPr>
          <a:xfrm>
            <a:off x="4048912" y="1719213"/>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BLANK_1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subTitle" idx="1"/>
          </p:nvPr>
        </p:nvSpPr>
        <p:spPr>
          <a:xfrm>
            <a:off x="1725925"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6" name="Google Shape;56;p15"/>
          <p:cNvSpPr txBox="1">
            <a:spLocks noGrp="1"/>
          </p:cNvSpPr>
          <p:nvPr>
            <p:ph type="subTitle" idx="2"/>
          </p:nvPr>
        </p:nvSpPr>
        <p:spPr>
          <a:xfrm>
            <a:off x="5803499"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7" name="Google Shape;57;p15"/>
          <p:cNvSpPr txBox="1">
            <a:spLocks noGrp="1"/>
          </p:cNvSpPr>
          <p:nvPr>
            <p:ph type="subTitle" idx="3"/>
          </p:nvPr>
        </p:nvSpPr>
        <p:spPr>
          <a:xfrm>
            <a:off x="1725925"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8" name="Google Shape;58;p15"/>
          <p:cNvSpPr txBox="1">
            <a:spLocks noGrp="1"/>
          </p:cNvSpPr>
          <p:nvPr>
            <p:ph type="subTitle" idx="4"/>
          </p:nvPr>
        </p:nvSpPr>
        <p:spPr>
          <a:xfrm>
            <a:off x="5803499"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9" name="Google Shape;59;p1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BLANK_1_1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6"/>
          <p:cNvSpPr txBox="1">
            <a:spLocks noGrp="1"/>
          </p:cNvSpPr>
          <p:nvPr>
            <p:ph type="subTitle" idx="1"/>
          </p:nvPr>
        </p:nvSpPr>
        <p:spPr>
          <a:xfrm>
            <a:off x="969788"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62" name="Google Shape;62;p16"/>
          <p:cNvSpPr txBox="1">
            <a:spLocks noGrp="1"/>
          </p:cNvSpPr>
          <p:nvPr>
            <p:ph type="subTitle" idx="2"/>
          </p:nvPr>
        </p:nvSpPr>
        <p:spPr>
          <a:xfrm>
            <a:off x="59611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63" name="Google Shape;63;p16"/>
          <p:cNvSpPr txBox="1">
            <a:spLocks noGrp="1"/>
          </p:cNvSpPr>
          <p:nvPr>
            <p:ph type="subTitle" idx="3"/>
          </p:nvPr>
        </p:nvSpPr>
        <p:spPr>
          <a:xfrm>
            <a:off x="34650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64" name="Google Shape;64;p16"/>
          <p:cNvSpPr txBox="1">
            <a:spLocks noGrp="1"/>
          </p:cNvSpPr>
          <p:nvPr>
            <p:ph type="title"/>
          </p:nvPr>
        </p:nvSpPr>
        <p:spPr>
          <a:xfrm>
            <a:off x="960113"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5" name="Google Shape;65;p16"/>
          <p:cNvSpPr txBox="1">
            <a:spLocks noGrp="1"/>
          </p:cNvSpPr>
          <p:nvPr>
            <p:ph type="title" idx="4"/>
          </p:nvPr>
        </p:nvSpPr>
        <p:spPr>
          <a:xfrm>
            <a:off x="6628688"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6" name="Google Shape;66;p16"/>
          <p:cNvSpPr txBox="1">
            <a:spLocks noGrp="1"/>
          </p:cNvSpPr>
          <p:nvPr>
            <p:ph type="title" idx="5"/>
          </p:nvPr>
        </p:nvSpPr>
        <p:spPr>
          <a:xfrm>
            <a:off x="3805336"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7" name="Google Shape;67;p16"/>
          <p:cNvSpPr txBox="1">
            <a:spLocks noGrp="1"/>
          </p:cNvSpPr>
          <p:nvPr>
            <p:ph type="title" idx="6"/>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C343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4" r:id="rId3"/>
    <p:sldLayoutId id="2147483656" r:id="rId4"/>
    <p:sldLayoutId id="2147483657" r:id="rId5"/>
    <p:sldLayoutId id="2147483659" r:id="rId6"/>
    <p:sldLayoutId id="2147483660" r:id="rId7"/>
    <p:sldLayoutId id="2147483661" r:id="rId8"/>
    <p:sldLayoutId id="2147483662" r:id="rId9"/>
    <p:sldLayoutId id="2147483666" r:id="rId10"/>
    <p:sldLayoutId id="214748366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gif"/></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0.gif"/></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3" name="Google Shape;103;p24"/>
          <p:cNvSpPr txBox="1">
            <a:spLocks noGrp="1"/>
          </p:cNvSpPr>
          <p:nvPr>
            <p:ph type="subTitle" idx="1"/>
          </p:nvPr>
        </p:nvSpPr>
        <p:spPr>
          <a:xfrm>
            <a:off x="1091163" y="2189266"/>
            <a:ext cx="3739458" cy="4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Fira Sans Condensed Light"/>
                <a:ea typeface="Fira Sans Condensed Light"/>
                <a:cs typeface="Fira Sans Condensed Light"/>
                <a:sym typeface="Fira Sans Condensed Light"/>
              </a:rPr>
              <a:t>SỬ DỤNG TH</a:t>
            </a:r>
            <a:r>
              <a:rPr lang="vi-VN" sz="2400" b="1">
                <a:latin typeface="Fira Sans Condensed Light"/>
                <a:ea typeface="Fira Sans Condensed Light"/>
                <a:cs typeface="Fira Sans Condensed Light"/>
                <a:sym typeface="Fira Sans Condensed Light"/>
              </a:rPr>
              <a:t>Ư</a:t>
            </a:r>
            <a:r>
              <a:rPr lang="en-US" sz="2400" b="1">
                <a:latin typeface="Fira Sans Condensed Light"/>
                <a:ea typeface="Fira Sans Condensed Light"/>
                <a:cs typeface="Fira Sans Condensed Light"/>
                <a:sym typeface="Fira Sans Condensed Light"/>
              </a:rPr>
              <a:t> VIỆN OPENCV</a:t>
            </a:r>
            <a:endParaRPr sz="2400" b="1">
              <a:latin typeface="Fira Sans Condensed Light"/>
              <a:ea typeface="Fira Sans Condensed Light"/>
              <a:cs typeface="Fira Sans Condensed Light"/>
              <a:sym typeface="Fira Sans Condensed Light"/>
            </a:endParaRPr>
          </a:p>
        </p:txBody>
      </p:sp>
      <p:pic>
        <p:nvPicPr>
          <p:cNvPr id="104" name="Google Shape;104;p24"/>
          <p:cNvPicPr preferRelativeResize="0"/>
          <p:nvPr/>
        </p:nvPicPr>
        <p:blipFill rotWithShape="1">
          <a:blip r:embed="rId4">
            <a:alphaModFix/>
          </a:blip>
          <a:srcRect l="6664" t="4858" r="6220" b="5495"/>
          <a:stretch/>
        </p:blipFill>
        <p:spPr>
          <a:xfrm>
            <a:off x="5235038" y="463901"/>
            <a:ext cx="4197350" cy="4319530"/>
          </a:xfrm>
          <a:prstGeom prst="rect">
            <a:avLst/>
          </a:prstGeom>
          <a:noFill/>
          <a:ln>
            <a:noFill/>
          </a:ln>
        </p:spPr>
      </p:pic>
      <p:sp>
        <p:nvSpPr>
          <p:cNvPr id="3" name="Tiêu đề 2">
            <a:extLst>
              <a:ext uri="{FF2B5EF4-FFF2-40B4-BE49-F238E27FC236}">
                <a16:creationId xmlns:a16="http://schemas.microsoft.com/office/drawing/2014/main" id="{223F5052-EE5A-4119-9F59-DFDA9C40EDF5}"/>
              </a:ext>
            </a:extLst>
          </p:cNvPr>
          <p:cNvSpPr>
            <a:spLocks noGrp="1"/>
          </p:cNvSpPr>
          <p:nvPr>
            <p:ph type="ctrTitle"/>
          </p:nvPr>
        </p:nvSpPr>
        <p:spPr>
          <a:xfrm>
            <a:off x="-339379" y="164891"/>
            <a:ext cx="6600542" cy="1991253"/>
          </a:xfrm>
        </p:spPr>
        <p:txBody>
          <a:bodyPr/>
          <a:lstStyle/>
          <a:p>
            <a:pPr algn="ctr"/>
            <a:r>
              <a:rPr lang="en-US" sz="5400"/>
              <a:t>BÀI TOÁN </a:t>
            </a:r>
            <a:br>
              <a:rPr lang="en-US" sz="5400"/>
            </a:br>
            <a:r>
              <a:rPr lang="en-US" sz="5400"/>
              <a:t>ĐIỂM DANH SINH VIÊN</a:t>
            </a:r>
          </a:p>
        </p:txBody>
      </p:sp>
      <p:sp>
        <p:nvSpPr>
          <p:cNvPr id="4" name="Hình chữ nhật 3">
            <a:extLst>
              <a:ext uri="{FF2B5EF4-FFF2-40B4-BE49-F238E27FC236}">
                <a16:creationId xmlns:a16="http://schemas.microsoft.com/office/drawing/2014/main" id="{1632FE01-C035-47BD-AFF4-67D080F157D2}"/>
              </a:ext>
            </a:extLst>
          </p:cNvPr>
          <p:cNvSpPr/>
          <p:nvPr/>
        </p:nvSpPr>
        <p:spPr>
          <a:xfrm>
            <a:off x="90662" y="4027930"/>
            <a:ext cx="5873724" cy="369332"/>
          </a:xfrm>
          <a:prstGeom prst="rect">
            <a:avLst/>
          </a:prstGeom>
        </p:spPr>
        <p:txBody>
          <a:bodyPr wrap="none">
            <a:spAutoFit/>
          </a:bodyPr>
          <a:lstStyle/>
          <a:p>
            <a:r>
              <a:rPr lang="en-US" sz="1800" b="1">
                <a:solidFill>
                  <a:srgbClr val="FFFFFF"/>
                </a:solidFill>
                <a:latin typeface="Fira Sans Condensed" panose="020B0604020202020204" charset="0"/>
              </a:rPr>
              <a:t>Sinh viên thực hiện</a:t>
            </a:r>
            <a:r>
              <a:rPr lang="en-US" sz="1800">
                <a:solidFill>
                  <a:srgbClr val="FFFFFF"/>
                </a:solidFill>
                <a:latin typeface="Fira Sans Condensed" panose="020B0604020202020204" charset="0"/>
              </a:rPr>
              <a:t>:   Nguyễn Huỳnh Trọng Thoại 1811060744</a:t>
            </a:r>
            <a:endParaRPr lang="vi-VN" sz="1800">
              <a:solidFill>
                <a:srgbClr val="FFFFFF"/>
              </a:solidFill>
              <a:latin typeface="Fira Sans Condensed" panose="020B0604020202020204" charset="0"/>
            </a:endParaRPr>
          </a:p>
        </p:txBody>
      </p:sp>
      <p:sp>
        <p:nvSpPr>
          <p:cNvPr id="5" name="Hình chữ nhật 4">
            <a:extLst>
              <a:ext uri="{FF2B5EF4-FFF2-40B4-BE49-F238E27FC236}">
                <a16:creationId xmlns:a16="http://schemas.microsoft.com/office/drawing/2014/main" id="{758FA5EA-0BC7-43BB-9F06-6BE61AB161C6}"/>
              </a:ext>
            </a:extLst>
          </p:cNvPr>
          <p:cNvSpPr/>
          <p:nvPr/>
        </p:nvSpPr>
        <p:spPr>
          <a:xfrm>
            <a:off x="757404" y="3457095"/>
            <a:ext cx="4406976" cy="369332"/>
          </a:xfrm>
          <a:prstGeom prst="rect">
            <a:avLst/>
          </a:prstGeom>
        </p:spPr>
        <p:txBody>
          <a:bodyPr wrap="none">
            <a:spAutoFit/>
          </a:bodyPr>
          <a:lstStyle/>
          <a:p>
            <a:pPr lvl="0"/>
            <a:r>
              <a:rPr lang="en-US" sz="1800" b="1">
                <a:solidFill>
                  <a:srgbClr val="FFFFFF"/>
                </a:solidFill>
                <a:latin typeface="Fira Sans Condensed" panose="020B0604020202020204" charset="0"/>
              </a:rPr>
              <a:t>Giảng viên h</a:t>
            </a:r>
            <a:r>
              <a:rPr lang="vi-VN" sz="1800" b="1">
                <a:solidFill>
                  <a:srgbClr val="FFFFFF"/>
                </a:solidFill>
                <a:latin typeface="Fira Sans Condensed" panose="020B0604020202020204" charset="0"/>
              </a:rPr>
              <a:t>ư</a:t>
            </a:r>
            <a:r>
              <a:rPr lang="en-US" sz="1800" b="1">
                <a:solidFill>
                  <a:srgbClr val="FFFFFF"/>
                </a:solidFill>
                <a:latin typeface="Fira Sans Condensed" panose="020B0604020202020204" charset="0"/>
              </a:rPr>
              <a:t>ớng dẫn </a:t>
            </a:r>
            <a:r>
              <a:rPr lang="en-US" sz="1800">
                <a:solidFill>
                  <a:srgbClr val="FFFFFF"/>
                </a:solidFill>
                <a:latin typeface="Fira Sans Condensed" panose="020B0604020202020204" charset="0"/>
              </a:rPr>
              <a:t>:   TS. Huỳnh Quốc Bảo</a:t>
            </a:r>
            <a:endParaRPr lang="vi-VN" sz="1800">
              <a:solidFill>
                <a:srgbClr val="FFFFFF"/>
              </a:solidFill>
              <a:latin typeface="Fira Sans Condensed" panose="020B06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186" name="Google Shape;186;p31"/>
          <p:cNvSpPr txBox="1">
            <a:spLocks noGrp="1"/>
          </p:cNvSpPr>
          <p:nvPr>
            <p:ph type="title"/>
          </p:nvPr>
        </p:nvSpPr>
        <p:spPr>
          <a:xfrm>
            <a:off x="720000" y="526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Đặc tr</a:t>
            </a:r>
            <a:r>
              <a:rPr lang="vi-VN"/>
              <a:t>ư</a:t>
            </a:r>
            <a:r>
              <a:rPr lang="en-US"/>
              <a:t>ng Haar</a:t>
            </a:r>
            <a:endParaRPr/>
          </a:p>
        </p:txBody>
      </p:sp>
      <p:sp>
        <p:nvSpPr>
          <p:cNvPr id="10" name="Hình chữ nhật 9">
            <a:extLst>
              <a:ext uri="{FF2B5EF4-FFF2-40B4-BE49-F238E27FC236}">
                <a16:creationId xmlns:a16="http://schemas.microsoft.com/office/drawing/2014/main" id="{66DF717C-7F89-41B5-B039-A9E3AC53BC5A}"/>
              </a:ext>
            </a:extLst>
          </p:cNvPr>
          <p:cNvSpPr/>
          <p:nvPr/>
        </p:nvSpPr>
        <p:spPr>
          <a:xfrm>
            <a:off x="127415" y="703402"/>
            <a:ext cx="9016585" cy="769441"/>
          </a:xfrm>
          <a:prstGeom prst="rect">
            <a:avLst/>
          </a:prstGeom>
        </p:spPr>
        <p:txBody>
          <a:bodyPr wrap="square">
            <a:spAutoFit/>
          </a:bodyPr>
          <a:lstStyle/>
          <a:p>
            <a:pPr marL="285750" indent="-285750">
              <a:buFont typeface="Arial" panose="020B0604020202020204" pitchFamily="34" charset="0"/>
              <a:buChar char="•"/>
            </a:pPr>
            <a:r>
              <a:rPr lang="en-US" sz="2400">
                <a:solidFill>
                  <a:srgbClr val="FFFFFF"/>
                </a:solidFill>
                <a:latin typeface="Fira Sans Condensed" panose="020B0604020202020204" charset="0"/>
              </a:rPr>
              <a:t>Ý </a:t>
            </a:r>
            <a:r>
              <a:rPr lang="vi-VN" sz="2400">
                <a:solidFill>
                  <a:srgbClr val="FFFFFF"/>
                </a:solidFill>
                <a:latin typeface="Fira Sans Condensed" panose="020B0604020202020204" charset="0"/>
              </a:rPr>
              <a:t>tưởng : độ sáng tối của các vùng trên gương mặt là khác nhau. </a:t>
            </a:r>
            <a:endParaRPr lang="en-US" sz="2400">
              <a:solidFill>
                <a:srgbClr val="FFFFFF"/>
              </a:solidFill>
              <a:latin typeface="Fira Sans Condensed" panose="020B0604020202020204" charset="0"/>
            </a:endParaRPr>
          </a:p>
          <a:p>
            <a:pPr marL="285750" indent="-285750">
              <a:buFont typeface="Arial" panose="020B0604020202020204" pitchFamily="34" charset="0"/>
              <a:buChar char="•"/>
            </a:pPr>
            <a:r>
              <a:rPr lang="en-US" sz="2000">
                <a:solidFill>
                  <a:srgbClr val="FFFFFF"/>
                </a:solidFill>
                <a:latin typeface="Fira Sans Condensed" panose="020B0604020202020204" charset="0"/>
              </a:rPr>
              <a:t>VD</a:t>
            </a:r>
            <a:r>
              <a:rPr lang="vi-VN" sz="2000">
                <a:solidFill>
                  <a:srgbClr val="FFFFFF"/>
                </a:solidFill>
                <a:latin typeface="Fira Sans Condensed" panose="020B0604020202020204" charset="0"/>
              </a:rPr>
              <a:t>: vùng mắt tối hơn vùng má, vùng mũi sáng hơn vùng hai bên</a:t>
            </a:r>
            <a:endParaRPr lang="en-US" sz="2000">
              <a:solidFill>
                <a:srgbClr val="FFFFFF"/>
              </a:solidFill>
              <a:latin typeface="Fira Sans Condensed" panose="020B0604020202020204" charset="0"/>
            </a:endParaRPr>
          </a:p>
        </p:txBody>
      </p:sp>
      <p:pic>
        <p:nvPicPr>
          <p:cNvPr id="11" name="Hình ảnh 10">
            <a:extLst>
              <a:ext uri="{FF2B5EF4-FFF2-40B4-BE49-F238E27FC236}">
                <a16:creationId xmlns:a16="http://schemas.microsoft.com/office/drawing/2014/main" id="{A41D5045-7A1A-42B4-8034-92827C1C8964}"/>
              </a:ext>
            </a:extLst>
          </p:cNvPr>
          <p:cNvPicPr>
            <a:picLocks noChangeAspect="1"/>
          </p:cNvPicPr>
          <p:nvPr/>
        </p:nvPicPr>
        <p:blipFill>
          <a:blip r:embed="rId4"/>
          <a:stretch>
            <a:fillRect/>
          </a:stretch>
        </p:blipFill>
        <p:spPr>
          <a:xfrm>
            <a:off x="1884913" y="1782677"/>
            <a:ext cx="5217450" cy="265742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186" name="Google Shape;186;p31"/>
          <p:cNvSpPr txBox="1">
            <a:spLocks noGrp="1"/>
          </p:cNvSpPr>
          <p:nvPr>
            <p:ph type="title"/>
          </p:nvPr>
        </p:nvSpPr>
        <p:spPr>
          <a:xfrm>
            <a:off x="720000" y="526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Đặc tr</a:t>
            </a:r>
            <a:r>
              <a:rPr lang="vi-VN"/>
              <a:t>ư</a:t>
            </a:r>
            <a:r>
              <a:rPr lang="en-US"/>
              <a:t>ng Haar</a:t>
            </a:r>
            <a:endParaRPr/>
          </a:p>
        </p:txBody>
      </p:sp>
      <p:sp>
        <p:nvSpPr>
          <p:cNvPr id="2" name="Hình chữ nhật 1">
            <a:extLst>
              <a:ext uri="{FF2B5EF4-FFF2-40B4-BE49-F238E27FC236}">
                <a16:creationId xmlns:a16="http://schemas.microsoft.com/office/drawing/2014/main" id="{6D2A2587-CD6E-4597-90C1-6FF177F33049}"/>
              </a:ext>
            </a:extLst>
          </p:cNvPr>
          <p:cNvSpPr/>
          <p:nvPr/>
        </p:nvSpPr>
        <p:spPr>
          <a:xfrm>
            <a:off x="194872" y="586591"/>
            <a:ext cx="8679305" cy="4585871"/>
          </a:xfrm>
          <a:prstGeom prst="rect">
            <a:avLst/>
          </a:prstGeom>
        </p:spPr>
        <p:txBody>
          <a:bodyPr wrap="square">
            <a:spAutoFit/>
          </a:bodyPr>
          <a:lstStyle/>
          <a:p>
            <a:pPr marL="285750" indent="-285750">
              <a:buFont typeface="Arial" panose="020B0604020202020204" pitchFamily="34" charset="0"/>
              <a:buChar char="•"/>
            </a:pPr>
            <a:r>
              <a:rPr lang="vi-VN" sz="2400">
                <a:solidFill>
                  <a:srgbClr val="FFFFFF"/>
                </a:solidFill>
                <a:latin typeface="Fira Sans Condensed" panose="020B0604020202020204" charset="0"/>
              </a:rPr>
              <a:t>Đặc trưng haarlike được tạo thành bằng việc kết hợp các hình chữ nhật đen, trắng với nhau theo một trật tự, một kích thước nào đó.</a:t>
            </a:r>
          </a:p>
          <a:p>
            <a:pPr marL="285750" indent="-285750">
              <a:buFont typeface="Arial" panose="020B0604020202020204" pitchFamily="34" charset="0"/>
              <a:buChar char="•"/>
            </a:pPr>
            <a:endParaRPr lang="vi-VN" sz="1800">
              <a:solidFill>
                <a:srgbClr val="FFFFFF"/>
              </a:solidFill>
              <a:latin typeface="Fira Sans Condensed" panose="020B0604020202020204" charset="0"/>
            </a:endParaRPr>
          </a:p>
          <a:p>
            <a:pPr marL="285750" indent="-285750">
              <a:buFont typeface="Arial" panose="020B0604020202020204" pitchFamily="34" charset="0"/>
              <a:buChar char="•"/>
            </a:pPr>
            <a:r>
              <a:rPr lang="vi-VN" sz="1800">
                <a:solidFill>
                  <a:srgbClr val="FFFFFF"/>
                </a:solidFill>
                <a:latin typeface="Fira Sans Condensed" panose="020B0604020202020204" charset="0"/>
              </a:rPr>
              <a:t>Có 4 đặc trưng haarlike cơ bản được mở rộng, và được chia làm 3 tập đặc trưng sau:</a:t>
            </a:r>
          </a:p>
          <a:p>
            <a:pPr marL="285750" indent="-285750">
              <a:buFont typeface="Arial" panose="020B0604020202020204" pitchFamily="34" charset="0"/>
              <a:buChar char="•"/>
            </a:pPr>
            <a:endParaRPr lang="vi-VN" sz="1800">
              <a:solidFill>
                <a:srgbClr val="FFFFFF"/>
              </a:solidFill>
              <a:latin typeface="Fira Sans Condensed" panose="020B0604020202020204" charset="0"/>
            </a:endParaRPr>
          </a:p>
          <a:p>
            <a:pPr marL="285750" indent="-285750">
              <a:buFont typeface="Arial" panose="020B0604020202020204" pitchFamily="34" charset="0"/>
              <a:buChar char="•"/>
            </a:pPr>
            <a:r>
              <a:rPr lang="vi-VN" sz="1800">
                <a:solidFill>
                  <a:srgbClr val="FFFFFF"/>
                </a:solidFill>
                <a:latin typeface="Fira Sans Condensed" panose="020B0604020202020204" charset="0"/>
              </a:rPr>
              <a:t>Đặc trưng cạnh:</a:t>
            </a:r>
          </a:p>
          <a:p>
            <a:pPr marL="285750" indent="-285750">
              <a:buFont typeface="Arial" panose="020B0604020202020204" pitchFamily="34" charset="0"/>
              <a:buChar char="•"/>
            </a:pPr>
            <a:endParaRPr lang="vi-VN" sz="1800">
              <a:solidFill>
                <a:srgbClr val="FFFFFF"/>
              </a:solidFill>
              <a:latin typeface="Fira Sans Condensed" panose="020B0604020202020204" charset="0"/>
            </a:endParaRPr>
          </a:p>
          <a:p>
            <a:pPr marL="285750" indent="-285750">
              <a:buFont typeface="Arial" panose="020B0604020202020204" pitchFamily="34" charset="0"/>
              <a:buChar char="•"/>
            </a:pPr>
            <a:r>
              <a:rPr lang="vi-VN" sz="1800">
                <a:solidFill>
                  <a:srgbClr val="FFFFFF"/>
                </a:solidFill>
                <a:latin typeface="Fira Sans Condensed" panose="020B0604020202020204" charset="0"/>
              </a:rPr>
              <a:t> </a:t>
            </a:r>
          </a:p>
          <a:p>
            <a:pPr marL="285750" indent="-285750">
              <a:buFont typeface="Arial" panose="020B0604020202020204" pitchFamily="34" charset="0"/>
              <a:buChar char="•"/>
            </a:pPr>
            <a:endParaRPr lang="vi-VN" sz="1800">
              <a:solidFill>
                <a:srgbClr val="FFFFFF"/>
              </a:solidFill>
              <a:latin typeface="Fira Sans Condensed" panose="020B0604020202020204" charset="0"/>
            </a:endParaRPr>
          </a:p>
          <a:p>
            <a:pPr marL="285750" indent="-285750">
              <a:buFont typeface="Arial" panose="020B0604020202020204" pitchFamily="34" charset="0"/>
              <a:buChar char="•"/>
            </a:pPr>
            <a:r>
              <a:rPr lang="vi-VN" sz="1800">
                <a:solidFill>
                  <a:srgbClr val="FFFFFF"/>
                </a:solidFill>
                <a:latin typeface="Fira Sans Condensed" panose="020B0604020202020204" charset="0"/>
              </a:rPr>
              <a:t>Đặc trưng đường:</a:t>
            </a:r>
          </a:p>
          <a:p>
            <a:pPr marL="285750" indent="-285750">
              <a:buFont typeface="Arial" panose="020B0604020202020204" pitchFamily="34" charset="0"/>
              <a:buChar char="•"/>
            </a:pPr>
            <a:endParaRPr lang="vi-VN" sz="1800">
              <a:solidFill>
                <a:srgbClr val="FFFFFF"/>
              </a:solidFill>
              <a:latin typeface="Fira Sans Condensed" panose="020B0604020202020204" charset="0"/>
            </a:endParaRPr>
          </a:p>
          <a:p>
            <a:pPr marL="285750" indent="-285750">
              <a:buFont typeface="Arial" panose="020B0604020202020204" pitchFamily="34" charset="0"/>
              <a:buChar char="•"/>
            </a:pPr>
            <a:r>
              <a:rPr lang="vi-VN" sz="1800">
                <a:solidFill>
                  <a:srgbClr val="FFFFFF"/>
                </a:solidFill>
                <a:latin typeface="Fira Sans Condensed" panose="020B0604020202020204" charset="0"/>
              </a:rPr>
              <a:t> </a:t>
            </a:r>
          </a:p>
          <a:p>
            <a:pPr marL="285750" indent="-285750">
              <a:buFont typeface="Arial" panose="020B0604020202020204" pitchFamily="34" charset="0"/>
              <a:buChar char="•"/>
            </a:pPr>
            <a:endParaRPr lang="vi-VN" sz="1800">
              <a:solidFill>
                <a:srgbClr val="FFFFFF"/>
              </a:solidFill>
              <a:latin typeface="Fira Sans Condensed" panose="020B0604020202020204" charset="0"/>
            </a:endParaRPr>
          </a:p>
          <a:p>
            <a:pPr marL="285750" indent="-285750">
              <a:buFont typeface="Arial" panose="020B0604020202020204" pitchFamily="34" charset="0"/>
              <a:buChar char="•"/>
            </a:pPr>
            <a:r>
              <a:rPr lang="vi-VN" sz="1800">
                <a:solidFill>
                  <a:srgbClr val="FFFFFF"/>
                </a:solidFill>
                <a:latin typeface="Fira Sans Condensed" panose="020B0604020202020204" charset="0"/>
              </a:rPr>
              <a:t>Đặc trưng xung quanh tâm:</a:t>
            </a:r>
          </a:p>
          <a:p>
            <a:endParaRPr lang="vi-VN"/>
          </a:p>
          <a:p>
            <a:r>
              <a:rPr lang="vi-VN"/>
              <a:t> </a:t>
            </a:r>
          </a:p>
        </p:txBody>
      </p:sp>
      <p:pic>
        <p:nvPicPr>
          <p:cNvPr id="3" name="Hình ảnh 2">
            <a:extLst>
              <a:ext uri="{FF2B5EF4-FFF2-40B4-BE49-F238E27FC236}">
                <a16:creationId xmlns:a16="http://schemas.microsoft.com/office/drawing/2014/main" id="{57D202E8-1374-4548-89A9-556820E42BBD}"/>
              </a:ext>
            </a:extLst>
          </p:cNvPr>
          <p:cNvPicPr>
            <a:picLocks noChangeAspect="1"/>
          </p:cNvPicPr>
          <p:nvPr/>
        </p:nvPicPr>
        <p:blipFill>
          <a:blip r:embed="rId4"/>
          <a:stretch>
            <a:fillRect/>
          </a:stretch>
        </p:blipFill>
        <p:spPr>
          <a:xfrm>
            <a:off x="3150715" y="1968574"/>
            <a:ext cx="2842569" cy="1004602"/>
          </a:xfrm>
          <a:prstGeom prst="rect">
            <a:avLst/>
          </a:prstGeom>
        </p:spPr>
      </p:pic>
      <p:pic>
        <p:nvPicPr>
          <p:cNvPr id="4" name="Hình ảnh 3">
            <a:extLst>
              <a:ext uri="{FF2B5EF4-FFF2-40B4-BE49-F238E27FC236}">
                <a16:creationId xmlns:a16="http://schemas.microsoft.com/office/drawing/2014/main" id="{58B83732-FF44-4EA7-9037-191AC58F0849}"/>
              </a:ext>
            </a:extLst>
          </p:cNvPr>
          <p:cNvPicPr>
            <a:picLocks noChangeAspect="1"/>
          </p:cNvPicPr>
          <p:nvPr/>
        </p:nvPicPr>
        <p:blipFill>
          <a:blip r:embed="rId5"/>
          <a:stretch>
            <a:fillRect/>
          </a:stretch>
        </p:blipFill>
        <p:spPr>
          <a:xfrm>
            <a:off x="2577472" y="3028106"/>
            <a:ext cx="4145618" cy="1099696"/>
          </a:xfrm>
          <a:prstGeom prst="rect">
            <a:avLst/>
          </a:prstGeom>
        </p:spPr>
      </p:pic>
      <p:pic>
        <p:nvPicPr>
          <p:cNvPr id="5" name="Hình ảnh 4">
            <a:extLst>
              <a:ext uri="{FF2B5EF4-FFF2-40B4-BE49-F238E27FC236}">
                <a16:creationId xmlns:a16="http://schemas.microsoft.com/office/drawing/2014/main" id="{F226770C-BC27-4F9D-9D6A-C81A0FE0C61E}"/>
              </a:ext>
            </a:extLst>
          </p:cNvPr>
          <p:cNvPicPr>
            <a:picLocks noChangeAspect="1"/>
          </p:cNvPicPr>
          <p:nvPr/>
        </p:nvPicPr>
        <p:blipFill>
          <a:blip r:embed="rId6"/>
          <a:stretch>
            <a:fillRect/>
          </a:stretch>
        </p:blipFill>
        <p:spPr>
          <a:xfrm>
            <a:off x="3858222" y="4220034"/>
            <a:ext cx="1427553" cy="818852"/>
          </a:xfrm>
          <a:prstGeom prst="rect">
            <a:avLst/>
          </a:prstGeom>
        </p:spPr>
      </p:pic>
    </p:spTree>
    <p:extLst>
      <p:ext uri="{BB962C8B-B14F-4D97-AF65-F5344CB8AC3E}">
        <p14:creationId xmlns:p14="http://schemas.microsoft.com/office/powerpoint/2010/main" val="402908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186" name="Google Shape;186;p31"/>
          <p:cNvSpPr txBox="1">
            <a:spLocks noGrp="1"/>
          </p:cNvSpPr>
          <p:nvPr>
            <p:ph type="title"/>
          </p:nvPr>
        </p:nvSpPr>
        <p:spPr>
          <a:xfrm>
            <a:off x="720000" y="526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Đặc tr</a:t>
            </a:r>
            <a:r>
              <a:rPr lang="vi-VN"/>
              <a:t>ư</a:t>
            </a:r>
            <a:r>
              <a:rPr lang="en-US"/>
              <a:t>ng Haar</a:t>
            </a:r>
            <a:endParaRPr/>
          </a:p>
        </p:txBody>
      </p:sp>
      <p:pic>
        <p:nvPicPr>
          <p:cNvPr id="11" name="Hình ảnh 10">
            <a:extLst>
              <a:ext uri="{FF2B5EF4-FFF2-40B4-BE49-F238E27FC236}">
                <a16:creationId xmlns:a16="http://schemas.microsoft.com/office/drawing/2014/main" id="{A6AA1BEF-90F9-41F9-A049-1572BF78E17B}"/>
              </a:ext>
            </a:extLst>
          </p:cNvPr>
          <p:cNvPicPr>
            <a:picLocks noChangeAspect="1"/>
          </p:cNvPicPr>
          <p:nvPr/>
        </p:nvPicPr>
        <p:blipFill>
          <a:blip r:embed="rId4"/>
          <a:stretch>
            <a:fillRect/>
          </a:stretch>
        </p:blipFill>
        <p:spPr>
          <a:xfrm>
            <a:off x="579386" y="1193553"/>
            <a:ext cx="2928310" cy="2756394"/>
          </a:xfrm>
          <a:prstGeom prst="rect">
            <a:avLst/>
          </a:prstGeom>
        </p:spPr>
      </p:pic>
      <p:sp>
        <p:nvSpPr>
          <p:cNvPr id="12" name="Mũi tên: Phải 11">
            <a:extLst>
              <a:ext uri="{FF2B5EF4-FFF2-40B4-BE49-F238E27FC236}">
                <a16:creationId xmlns:a16="http://schemas.microsoft.com/office/drawing/2014/main" id="{8719924C-1BAF-4120-B2DC-4CA4E6921F9C}"/>
              </a:ext>
            </a:extLst>
          </p:cNvPr>
          <p:cNvSpPr/>
          <p:nvPr/>
        </p:nvSpPr>
        <p:spPr>
          <a:xfrm>
            <a:off x="4197246" y="2181069"/>
            <a:ext cx="1079292" cy="79447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13" name="Hình ảnh 12">
            <a:extLst>
              <a:ext uri="{FF2B5EF4-FFF2-40B4-BE49-F238E27FC236}">
                <a16:creationId xmlns:a16="http://schemas.microsoft.com/office/drawing/2014/main" id="{82FACB90-70E3-4E4A-B848-4FF4AD1D1903}"/>
              </a:ext>
            </a:extLst>
          </p:cNvPr>
          <p:cNvPicPr>
            <a:picLocks noChangeAspect="1"/>
          </p:cNvPicPr>
          <p:nvPr/>
        </p:nvPicPr>
        <p:blipFill>
          <a:blip r:embed="rId5"/>
          <a:stretch>
            <a:fillRect/>
          </a:stretch>
        </p:blipFill>
        <p:spPr>
          <a:xfrm>
            <a:off x="5863280" y="1193553"/>
            <a:ext cx="2929841" cy="2756394"/>
          </a:xfrm>
          <a:prstGeom prst="rect">
            <a:avLst/>
          </a:prstGeom>
        </p:spPr>
      </p:pic>
    </p:spTree>
    <p:extLst>
      <p:ext uri="{BB962C8B-B14F-4D97-AF65-F5344CB8AC3E}">
        <p14:creationId xmlns:p14="http://schemas.microsoft.com/office/powerpoint/2010/main" val="2912237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186" name="Google Shape;186;p31"/>
          <p:cNvSpPr txBox="1">
            <a:spLocks noGrp="1"/>
          </p:cNvSpPr>
          <p:nvPr>
            <p:ph type="title"/>
          </p:nvPr>
        </p:nvSpPr>
        <p:spPr>
          <a:xfrm>
            <a:off x="720000" y="526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Đặc tr</a:t>
            </a:r>
            <a:r>
              <a:rPr lang="vi-VN"/>
              <a:t>ư</a:t>
            </a:r>
            <a:r>
              <a:rPr lang="en-US"/>
              <a:t>ng Haar</a:t>
            </a:r>
            <a:endParaRPr/>
          </a:p>
        </p:txBody>
      </p:sp>
      <p:pic>
        <p:nvPicPr>
          <p:cNvPr id="2" name="Hình ảnh 1">
            <a:extLst>
              <a:ext uri="{FF2B5EF4-FFF2-40B4-BE49-F238E27FC236}">
                <a16:creationId xmlns:a16="http://schemas.microsoft.com/office/drawing/2014/main" id="{BDA7539F-6021-4EB9-8F3F-9CD3BE3C5DB4}"/>
              </a:ext>
            </a:extLst>
          </p:cNvPr>
          <p:cNvPicPr>
            <a:picLocks noChangeAspect="1"/>
          </p:cNvPicPr>
          <p:nvPr/>
        </p:nvPicPr>
        <p:blipFill>
          <a:blip r:embed="rId4"/>
          <a:stretch>
            <a:fillRect/>
          </a:stretch>
        </p:blipFill>
        <p:spPr>
          <a:xfrm>
            <a:off x="433167" y="618673"/>
            <a:ext cx="3484742" cy="3906153"/>
          </a:xfrm>
          <a:prstGeom prst="rect">
            <a:avLst/>
          </a:prstGeom>
        </p:spPr>
      </p:pic>
      <p:sp>
        <p:nvSpPr>
          <p:cNvPr id="3" name="Hộp Văn bản 2">
            <a:extLst>
              <a:ext uri="{FF2B5EF4-FFF2-40B4-BE49-F238E27FC236}">
                <a16:creationId xmlns:a16="http://schemas.microsoft.com/office/drawing/2014/main" id="{D2326617-E508-4F04-BBE7-136538C3AC7C}"/>
              </a:ext>
            </a:extLst>
          </p:cNvPr>
          <p:cNvSpPr txBox="1"/>
          <p:nvPr/>
        </p:nvSpPr>
        <p:spPr>
          <a:xfrm>
            <a:off x="600427" y="4567593"/>
            <a:ext cx="3150221" cy="307777"/>
          </a:xfrm>
          <a:prstGeom prst="rect">
            <a:avLst/>
          </a:prstGeom>
          <a:noFill/>
        </p:spPr>
        <p:txBody>
          <a:bodyPr wrap="none" rtlCol="0">
            <a:spAutoFit/>
          </a:bodyPr>
          <a:lstStyle/>
          <a:p>
            <a:r>
              <a:rPr lang="en-US">
                <a:solidFill>
                  <a:srgbClr val="FFFFFF"/>
                </a:solidFill>
                <a:latin typeface="Fira Sans Condensed" panose="020B0604020202020204" charset="0"/>
              </a:rPr>
              <a:t>Hình ảnh của 1 đặc tr</a:t>
            </a:r>
            <a:r>
              <a:rPr lang="vi-VN">
                <a:solidFill>
                  <a:srgbClr val="FFFFFF"/>
                </a:solidFill>
                <a:latin typeface="Fira Sans Condensed" panose="020B0604020202020204" charset="0"/>
              </a:rPr>
              <a:t>ư</a:t>
            </a:r>
            <a:r>
              <a:rPr lang="en-US">
                <a:solidFill>
                  <a:srgbClr val="FFFFFF"/>
                </a:solidFill>
                <a:latin typeface="Fira Sans Condensed" panose="020B0604020202020204" charset="0"/>
              </a:rPr>
              <a:t>ng đ</a:t>
            </a:r>
            <a:r>
              <a:rPr lang="vi-VN">
                <a:solidFill>
                  <a:srgbClr val="FFFFFF"/>
                </a:solidFill>
                <a:latin typeface="Fira Sans Condensed" panose="020B0604020202020204" charset="0"/>
              </a:rPr>
              <a:t>ư</a:t>
            </a:r>
            <a:r>
              <a:rPr lang="en-US">
                <a:solidFill>
                  <a:srgbClr val="FFFFFF"/>
                </a:solidFill>
                <a:latin typeface="Fira Sans Condensed" panose="020B0604020202020204" charset="0"/>
              </a:rPr>
              <a:t>ợc trích xuất</a:t>
            </a:r>
          </a:p>
        </p:txBody>
      </p:sp>
      <p:sp>
        <p:nvSpPr>
          <p:cNvPr id="4" name="Hộp Văn bản 3">
            <a:extLst>
              <a:ext uri="{FF2B5EF4-FFF2-40B4-BE49-F238E27FC236}">
                <a16:creationId xmlns:a16="http://schemas.microsoft.com/office/drawing/2014/main" id="{40FC60F1-39E5-4037-9ED4-A323229947F9}"/>
              </a:ext>
            </a:extLst>
          </p:cNvPr>
          <p:cNvSpPr txBox="1"/>
          <p:nvPr/>
        </p:nvSpPr>
        <p:spPr>
          <a:xfrm>
            <a:off x="4002374" y="749508"/>
            <a:ext cx="4916773" cy="3785652"/>
          </a:xfrm>
          <a:prstGeom prst="rect">
            <a:avLst/>
          </a:prstGeom>
          <a:noFill/>
        </p:spPr>
        <p:txBody>
          <a:bodyPr wrap="square" rtlCol="0">
            <a:spAutoFit/>
          </a:bodyPr>
          <a:lstStyle/>
          <a:p>
            <a:pPr marL="285750" indent="-285750">
              <a:buFont typeface="Arial" panose="020B0604020202020204" pitchFamily="34" charset="0"/>
              <a:buChar char="•"/>
            </a:pPr>
            <a:r>
              <a:rPr lang="en-US" sz="2000">
                <a:solidFill>
                  <a:srgbClr val="FFFFFF"/>
                </a:solidFill>
              </a:rPr>
              <a:t>Đặt tr</a:t>
            </a:r>
            <a:r>
              <a:rPr lang="vi-VN" sz="2000">
                <a:solidFill>
                  <a:srgbClr val="FFFFFF"/>
                </a:solidFill>
              </a:rPr>
              <a:t>ư</a:t>
            </a:r>
            <a:r>
              <a:rPr lang="en-US" sz="2000">
                <a:solidFill>
                  <a:srgbClr val="FFFFFF"/>
                </a:solidFill>
              </a:rPr>
              <a:t>ng đ</a:t>
            </a:r>
            <a:r>
              <a:rPr lang="vi-VN" sz="2000">
                <a:solidFill>
                  <a:srgbClr val="FFFFFF"/>
                </a:solidFill>
              </a:rPr>
              <a:t>ư</a:t>
            </a:r>
            <a:r>
              <a:rPr lang="en-US" sz="2000">
                <a:solidFill>
                  <a:srgbClr val="FFFFFF"/>
                </a:solidFill>
              </a:rPr>
              <a:t>ợc chuyển đổi thành dạng ma trận với những giá trị đánh giá mức độ tối của điểm ảnh, điểm ảnh càng tối thì giá trị càng lớn</a:t>
            </a:r>
          </a:p>
          <a:p>
            <a:pPr marL="285750" indent="-285750">
              <a:buFont typeface="Arial" panose="020B0604020202020204" pitchFamily="34" charset="0"/>
              <a:buChar char="•"/>
            </a:pPr>
            <a:endParaRPr lang="en-US" sz="2000">
              <a:solidFill>
                <a:srgbClr val="FFFFFF"/>
              </a:solidFill>
            </a:endParaRPr>
          </a:p>
          <a:p>
            <a:pPr marL="285750" indent="-285750">
              <a:buFont typeface="Arial" panose="020B0604020202020204" pitchFamily="34" charset="0"/>
              <a:buChar char="•"/>
            </a:pPr>
            <a:r>
              <a:rPr lang="vi-VN" sz="2000">
                <a:solidFill>
                  <a:srgbClr val="FFFFFF"/>
                </a:solidFill>
              </a:rPr>
              <a:t>Để tính giá trị các đặc trưng haar, ta tính sự chênh lệch giữa tổng của các pixel của các vùng đen và các vùng trắng theo công thức sau:</a:t>
            </a:r>
          </a:p>
          <a:p>
            <a:pPr marL="285750" indent="-285750">
              <a:buFont typeface="Arial" panose="020B0604020202020204" pitchFamily="34" charset="0"/>
              <a:buChar char="•"/>
            </a:pPr>
            <a:endParaRPr lang="vi-VN" sz="2000"/>
          </a:p>
          <a:p>
            <a:pPr marL="285750" indent="-285750">
              <a:buFont typeface="Arial" panose="020B0604020202020204" pitchFamily="34" charset="0"/>
              <a:buChar char="•"/>
            </a:pPr>
            <a:r>
              <a:rPr lang="vi-VN" sz="2000"/>
              <a:t> </a:t>
            </a:r>
          </a:p>
          <a:p>
            <a:pPr marL="285750" indent="-285750">
              <a:buFont typeface="Arial" panose="020B0604020202020204" pitchFamily="34" charset="0"/>
              <a:buChar char="•"/>
            </a:pPr>
            <a:endParaRPr lang="en-US" sz="2000"/>
          </a:p>
        </p:txBody>
      </p:sp>
      <p:pic>
        <p:nvPicPr>
          <p:cNvPr id="14" name="Picture 19">
            <a:extLst>
              <a:ext uri="{FF2B5EF4-FFF2-40B4-BE49-F238E27FC236}">
                <a16:creationId xmlns:a16="http://schemas.microsoft.com/office/drawing/2014/main" id="{9BFD72FF-659A-47D4-A503-06809E9BF7B2}"/>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471858" y="3751893"/>
            <a:ext cx="4057546" cy="642099"/>
          </a:xfrm>
          <a:prstGeom prst="rect">
            <a:avLst/>
          </a:prstGeom>
          <a:noFill/>
          <a:ln>
            <a:noFill/>
          </a:ln>
        </p:spPr>
      </p:pic>
    </p:spTree>
    <p:extLst>
      <p:ext uri="{BB962C8B-B14F-4D97-AF65-F5344CB8AC3E}">
        <p14:creationId xmlns:p14="http://schemas.microsoft.com/office/powerpoint/2010/main" val="1099557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186" name="Google Shape;186;p31"/>
          <p:cNvSpPr txBox="1">
            <a:spLocks noGrp="1"/>
          </p:cNvSpPr>
          <p:nvPr>
            <p:ph type="title"/>
          </p:nvPr>
        </p:nvSpPr>
        <p:spPr>
          <a:xfrm>
            <a:off x="720000" y="526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Đặc tr</a:t>
            </a:r>
            <a:r>
              <a:rPr lang="vi-VN"/>
              <a:t>ư</a:t>
            </a:r>
            <a:r>
              <a:rPr lang="en-US"/>
              <a:t>ng Haar</a:t>
            </a:r>
            <a:endParaRPr/>
          </a:p>
        </p:txBody>
      </p:sp>
      <p:pic>
        <p:nvPicPr>
          <p:cNvPr id="3074" name="Picture 2" descr="Image for post">
            <a:extLst>
              <a:ext uri="{FF2B5EF4-FFF2-40B4-BE49-F238E27FC236}">
                <a16:creationId xmlns:a16="http://schemas.microsoft.com/office/drawing/2014/main" id="{ECF3ADC5-1464-4CD8-861F-231B173DEA70}"/>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581462" y="795415"/>
            <a:ext cx="6153462" cy="3109522"/>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8AD9C872-48F7-4E4B-AC46-78C3BD54C26C}"/>
              </a:ext>
            </a:extLst>
          </p:cNvPr>
          <p:cNvSpPr txBox="1"/>
          <p:nvPr/>
        </p:nvSpPr>
        <p:spPr>
          <a:xfrm>
            <a:off x="1094281" y="4178010"/>
            <a:ext cx="7247745" cy="400110"/>
          </a:xfrm>
          <a:prstGeom prst="rect">
            <a:avLst/>
          </a:prstGeom>
          <a:noFill/>
        </p:spPr>
        <p:txBody>
          <a:bodyPr wrap="square" rtlCol="0">
            <a:spAutoFit/>
          </a:bodyPr>
          <a:lstStyle/>
          <a:p>
            <a:r>
              <a:rPr lang="en-US" sz="2000">
                <a:solidFill>
                  <a:srgbClr val="FFFFFF"/>
                </a:solidFill>
                <a:latin typeface="Fira Sans Condensed" panose="020B0604020202020204" charset="0"/>
              </a:rPr>
              <a:t>Tập hợp những đặc tr</a:t>
            </a:r>
            <a:r>
              <a:rPr lang="vi-VN" sz="2000">
                <a:solidFill>
                  <a:srgbClr val="FFFFFF"/>
                </a:solidFill>
                <a:latin typeface="Fira Sans Condensed" panose="020B0604020202020204" charset="0"/>
              </a:rPr>
              <a:t>ư</a:t>
            </a:r>
            <a:r>
              <a:rPr lang="en-US" sz="2000">
                <a:solidFill>
                  <a:srgbClr val="FFFFFF"/>
                </a:solidFill>
                <a:latin typeface="Fira Sans Condensed" panose="020B0604020202020204" charset="0"/>
              </a:rPr>
              <a:t>ng ta có đ</a:t>
            </a:r>
            <a:r>
              <a:rPr lang="vi-VN" sz="2000">
                <a:solidFill>
                  <a:srgbClr val="FFFFFF"/>
                </a:solidFill>
                <a:latin typeface="Fira Sans Condensed" panose="020B0604020202020204" charset="0"/>
              </a:rPr>
              <a:t>ư</a:t>
            </a:r>
            <a:r>
              <a:rPr lang="en-US" sz="2000">
                <a:solidFill>
                  <a:srgbClr val="FFFFFF"/>
                </a:solidFill>
                <a:latin typeface="Fira Sans Condensed" panose="020B0604020202020204" charset="0"/>
              </a:rPr>
              <a:t>ợc dữ liệu ma trận của 1 hình ảnh</a:t>
            </a:r>
          </a:p>
        </p:txBody>
      </p:sp>
    </p:spTree>
    <p:extLst>
      <p:ext uri="{BB962C8B-B14F-4D97-AF65-F5344CB8AC3E}">
        <p14:creationId xmlns:p14="http://schemas.microsoft.com/office/powerpoint/2010/main" val="1678827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186" name="Google Shape;186;p31"/>
          <p:cNvSpPr txBox="1">
            <a:spLocks noGrp="1"/>
          </p:cNvSpPr>
          <p:nvPr>
            <p:ph type="title"/>
          </p:nvPr>
        </p:nvSpPr>
        <p:spPr>
          <a:xfrm>
            <a:off x="720000" y="526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Thuật toán trích chọn đặc tr</a:t>
            </a:r>
            <a:r>
              <a:rPr lang="vi-VN"/>
              <a:t>ư</a:t>
            </a:r>
            <a:r>
              <a:rPr lang="en-US"/>
              <a:t>ng LBP</a:t>
            </a:r>
            <a:endParaRPr/>
          </a:p>
        </p:txBody>
      </p:sp>
      <p:sp>
        <p:nvSpPr>
          <p:cNvPr id="2" name="Hình chữ nhật 1">
            <a:extLst>
              <a:ext uri="{FF2B5EF4-FFF2-40B4-BE49-F238E27FC236}">
                <a16:creationId xmlns:a16="http://schemas.microsoft.com/office/drawing/2014/main" id="{5E032E1E-592E-4161-8C52-5E9996E36E2E}"/>
              </a:ext>
            </a:extLst>
          </p:cNvPr>
          <p:cNvSpPr/>
          <p:nvPr/>
        </p:nvSpPr>
        <p:spPr>
          <a:xfrm>
            <a:off x="359765" y="636053"/>
            <a:ext cx="8784235" cy="707886"/>
          </a:xfrm>
          <a:prstGeom prst="rect">
            <a:avLst/>
          </a:prstGeom>
        </p:spPr>
        <p:txBody>
          <a:bodyPr wrap="square">
            <a:spAutoFit/>
          </a:bodyPr>
          <a:lstStyle/>
          <a:p>
            <a:r>
              <a:rPr lang="vi-VN" sz="2000">
                <a:solidFill>
                  <a:srgbClr val="FFFFFF"/>
                </a:solidFill>
                <a:latin typeface="Fira Sans Condensed" panose="020B0604020202020204" charset="0"/>
              </a:rPr>
              <a:t>LBP là viết tắt của Local Binary Pattern hay là mẫu nhị phân địa phương được Ojala trình bày vào năm 1996 như là một cách đo độ tương phản cục bộ của ảnh.</a:t>
            </a:r>
            <a:endParaRPr lang="en-US" sz="2000">
              <a:solidFill>
                <a:srgbClr val="FFFFFF"/>
              </a:solidFill>
              <a:latin typeface="Fira Sans Condensed" panose="020B0604020202020204" charset="0"/>
            </a:endParaRPr>
          </a:p>
        </p:txBody>
      </p:sp>
      <p:sp>
        <p:nvSpPr>
          <p:cNvPr id="3" name="Hình chữ nhật 2">
            <a:extLst>
              <a:ext uri="{FF2B5EF4-FFF2-40B4-BE49-F238E27FC236}">
                <a16:creationId xmlns:a16="http://schemas.microsoft.com/office/drawing/2014/main" id="{5185EDB0-2EA5-4F9B-B02B-FF9FDEC536F2}"/>
              </a:ext>
            </a:extLst>
          </p:cNvPr>
          <p:cNvSpPr/>
          <p:nvPr/>
        </p:nvSpPr>
        <p:spPr>
          <a:xfrm>
            <a:off x="359764" y="3943191"/>
            <a:ext cx="8784235" cy="1015663"/>
          </a:xfrm>
          <a:prstGeom prst="rect">
            <a:avLst/>
          </a:prstGeom>
        </p:spPr>
        <p:txBody>
          <a:bodyPr wrap="square">
            <a:spAutoFit/>
          </a:bodyPr>
          <a:lstStyle/>
          <a:p>
            <a:r>
              <a:rPr lang="en-US" sz="2000">
                <a:solidFill>
                  <a:srgbClr val="FFFFFF"/>
                </a:solidFill>
                <a:latin typeface="Fira Sans Condensed" panose="020B0604020202020204" charset="0"/>
                <a:ea typeface="Calibri" panose="020F0502020204030204" pitchFamily="34" charset="0"/>
                <a:cs typeface="Times New Roman" panose="02020603050405020304" pitchFamily="18" charset="0"/>
              </a:rPr>
              <a:t>Phiên bản đầu tiên của LBP được dùng với 8 điểm ảnh xung quanh và sử dụng giá trị của điểm ảnh ở trung tâm làm ngưỡng. Giá trị LBP được xác định bằng cách nhân các giá trị ngưỡng với trọng số ứng với mỗi điểm ảnh sau đó cộng tổng lại.</a:t>
            </a:r>
            <a:endParaRPr lang="en-US" sz="2000">
              <a:solidFill>
                <a:srgbClr val="FFFFFF"/>
              </a:solidFill>
              <a:latin typeface="Fira Sans Condensed" panose="020B0604020202020204" charset="0"/>
            </a:endParaRPr>
          </a:p>
        </p:txBody>
      </p:sp>
      <p:pic>
        <p:nvPicPr>
          <p:cNvPr id="4" name="Hình ảnh 3">
            <a:extLst>
              <a:ext uri="{FF2B5EF4-FFF2-40B4-BE49-F238E27FC236}">
                <a16:creationId xmlns:a16="http://schemas.microsoft.com/office/drawing/2014/main" id="{C1FD460B-E997-4729-AD82-6725EF62BAA8}"/>
              </a:ext>
            </a:extLst>
          </p:cNvPr>
          <p:cNvPicPr>
            <a:picLocks noChangeAspect="1"/>
          </p:cNvPicPr>
          <p:nvPr/>
        </p:nvPicPr>
        <p:blipFill>
          <a:blip r:embed="rId4"/>
          <a:stretch>
            <a:fillRect/>
          </a:stretch>
        </p:blipFill>
        <p:spPr>
          <a:xfrm>
            <a:off x="1263629" y="1561467"/>
            <a:ext cx="3828571" cy="2238095"/>
          </a:xfrm>
          <a:prstGeom prst="rect">
            <a:avLst/>
          </a:prstGeom>
        </p:spPr>
      </p:pic>
      <p:sp>
        <p:nvSpPr>
          <p:cNvPr id="5" name="Hình chữ nhật 4">
            <a:extLst>
              <a:ext uri="{FF2B5EF4-FFF2-40B4-BE49-F238E27FC236}">
                <a16:creationId xmlns:a16="http://schemas.microsoft.com/office/drawing/2014/main" id="{C9EADD41-6DB1-44A1-88B7-132B9045C5E2}"/>
              </a:ext>
            </a:extLst>
          </p:cNvPr>
          <p:cNvSpPr/>
          <p:nvPr/>
        </p:nvSpPr>
        <p:spPr>
          <a:xfrm>
            <a:off x="5171607" y="2061045"/>
            <a:ext cx="3307664" cy="880626"/>
          </a:xfrm>
          <a:prstGeom prst="rect">
            <a:avLst/>
          </a:prstGeom>
        </p:spPr>
        <p:txBody>
          <a:bodyPr wrap="square">
            <a:spAutoFit/>
          </a:bodyPr>
          <a:lstStyle/>
          <a:p>
            <a:pPr algn="ctr">
              <a:lnSpc>
                <a:spcPct val="150000"/>
              </a:lnSpc>
              <a:spcBef>
                <a:spcPts val="720"/>
              </a:spcBef>
            </a:pPr>
            <a:r>
              <a:rPr lang="en-US" sz="1800">
                <a:solidFill>
                  <a:srgbClr val="FFFFFF"/>
                </a:solidFill>
                <a:latin typeface="Fira Sans Condensed" panose="020B0604020202020204" charset="0"/>
                <a:ea typeface="Calibri" panose="020F0502020204030204" pitchFamily="34" charset="0"/>
              </a:rPr>
              <a:t>Ví dụ về LBP và độ tương phản cục bộ C (pixel trung tâm).</a:t>
            </a:r>
            <a:endParaRPr lang="en-US" sz="1800" i="1">
              <a:solidFill>
                <a:srgbClr val="FFFFFF"/>
              </a:solidFill>
              <a:latin typeface="Fira Sans Condensed" panose="020B0604020202020204" charset="0"/>
              <a:ea typeface="Calibri" panose="020F0502020204030204" pitchFamily="34" charset="0"/>
            </a:endParaRPr>
          </a:p>
        </p:txBody>
      </p:sp>
    </p:spTree>
    <p:extLst>
      <p:ext uri="{BB962C8B-B14F-4D97-AF65-F5344CB8AC3E}">
        <p14:creationId xmlns:p14="http://schemas.microsoft.com/office/powerpoint/2010/main" val="1879663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186" name="Google Shape;186;p31"/>
          <p:cNvSpPr txBox="1">
            <a:spLocks noGrp="1"/>
          </p:cNvSpPr>
          <p:nvPr>
            <p:ph type="title"/>
          </p:nvPr>
        </p:nvSpPr>
        <p:spPr>
          <a:xfrm>
            <a:off x="720000" y="526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Thuật toán trích chọn đặc tr</a:t>
            </a:r>
            <a:r>
              <a:rPr lang="vi-VN"/>
              <a:t>ư</a:t>
            </a:r>
            <a:r>
              <a:rPr lang="en-US"/>
              <a:t>ng LBP</a:t>
            </a:r>
            <a:endParaRPr/>
          </a:p>
        </p:txBody>
      </p:sp>
      <p:sp>
        <p:nvSpPr>
          <p:cNvPr id="6" name="Hình chữ nhật 5">
            <a:extLst>
              <a:ext uri="{FF2B5EF4-FFF2-40B4-BE49-F238E27FC236}">
                <a16:creationId xmlns:a16="http://schemas.microsoft.com/office/drawing/2014/main" id="{CEAD4888-E6F3-4CFE-91AA-DC9F03641C36}"/>
              </a:ext>
            </a:extLst>
          </p:cNvPr>
          <p:cNvSpPr/>
          <p:nvPr/>
        </p:nvSpPr>
        <p:spPr>
          <a:xfrm>
            <a:off x="570825" y="701488"/>
            <a:ext cx="7579319" cy="1508105"/>
          </a:xfrm>
          <a:prstGeom prst="rect">
            <a:avLst/>
          </a:prstGeom>
        </p:spPr>
        <p:txBody>
          <a:bodyPr wrap="none">
            <a:spAutoFit/>
          </a:bodyPr>
          <a:lstStyle/>
          <a:p>
            <a:r>
              <a:rPr lang="en-US" sz="2000">
                <a:solidFill>
                  <a:srgbClr val="FFFFFF"/>
                </a:solidFill>
                <a:latin typeface="Fira Sans Condensed" panose="020B0604020202020204" charset="0"/>
              </a:rPr>
              <a:t>LBPH sử dụng 4 tham số:</a:t>
            </a:r>
          </a:p>
          <a:p>
            <a:r>
              <a:rPr lang="en-GB" sz="1800" b="1">
                <a:solidFill>
                  <a:srgbClr val="FFFFFF"/>
                </a:solidFill>
                <a:latin typeface="Fira Sans Condensed" panose="020B0604020202020204" charset="0"/>
              </a:rPr>
              <a:t>- Radius</a:t>
            </a:r>
            <a:r>
              <a:rPr lang="en-GB" sz="1800">
                <a:solidFill>
                  <a:srgbClr val="FFFFFF"/>
                </a:solidFill>
                <a:latin typeface="Fira Sans Condensed" panose="020B0604020202020204" charset="0"/>
              </a:rPr>
              <a:t>: </a:t>
            </a:r>
            <a:r>
              <a:rPr lang="vi-VN" sz="1800">
                <a:solidFill>
                  <a:srgbClr val="FFFFFF"/>
                </a:solidFill>
                <a:latin typeface="Fira Sans Condensed" panose="020B0604020202020204" charset="0"/>
              </a:rPr>
              <a:t>bán kính được sử dụng để xây dựng mô hình nhị phân cục bộ</a:t>
            </a:r>
            <a:endParaRPr lang="en-US" sz="1800">
              <a:solidFill>
                <a:srgbClr val="FFFFFF"/>
              </a:solidFill>
              <a:latin typeface="Fira Sans Condensed" panose="020B0604020202020204" charset="0"/>
            </a:endParaRPr>
          </a:p>
          <a:p>
            <a:r>
              <a:rPr lang="en-GB" sz="1800" b="1">
                <a:solidFill>
                  <a:srgbClr val="FFFFFF"/>
                </a:solidFill>
                <a:latin typeface="Fira Sans Condensed" panose="020B0604020202020204" charset="0"/>
              </a:rPr>
              <a:t>- Neighbors: </a:t>
            </a:r>
            <a:r>
              <a:rPr lang="vi-VN" sz="1800">
                <a:solidFill>
                  <a:srgbClr val="FFFFFF"/>
                </a:solidFill>
                <a:latin typeface="Fira Sans Condensed" panose="020B0604020202020204" charset="0"/>
              </a:rPr>
              <a:t> số lượng các điểm mẫu để xây dựng các mô hình nhị phân</a:t>
            </a:r>
            <a:r>
              <a:rPr lang="en-US" sz="1800">
                <a:solidFill>
                  <a:srgbClr val="FFFFFF"/>
                </a:solidFill>
                <a:latin typeface="Fira Sans Condensed" panose="020B0604020202020204" charset="0"/>
              </a:rPr>
              <a:t> cục bộ</a:t>
            </a:r>
          </a:p>
          <a:p>
            <a:r>
              <a:rPr lang="en-GB" sz="1800" b="1">
                <a:solidFill>
                  <a:srgbClr val="FFFFFF"/>
                </a:solidFill>
                <a:latin typeface="Fira Sans Condensed" panose="020B0604020202020204" charset="0"/>
              </a:rPr>
              <a:t>- Grid X</a:t>
            </a:r>
            <a:r>
              <a:rPr lang="en-GB" sz="1800">
                <a:solidFill>
                  <a:srgbClr val="FFFFFF"/>
                </a:solidFill>
                <a:latin typeface="Fira Sans Condensed" panose="020B0604020202020204" charset="0"/>
              </a:rPr>
              <a:t>: Số l</a:t>
            </a:r>
            <a:r>
              <a:rPr lang="en-US" sz="1800">
                <a:solidFill>
                  <a:srgbClr val="FFFFFF"/>
                </a:solidFill>
                <a:latin typeface="Fira Sans Condensed" panose="020B0604020202020204" charset="0"/>
              </a:rPr>
              <a:t>ượng các điểm mẩu lấy theo hàng ngang</a:t>
            </a:r>
          </a:p>
          <a:p>
            <a:r>
              <a:rPr lang="en-GB" sz="1800" b="1">
                <a:solidFill>
                  <a:srgbClr val="FFFFFF"/>
                </a:solidFill>
                <a:latin typeface="Fira Sans Condensed" panose="020B0604020202020204" charset="0"/>
              </a:rPr>
              <a:t>- Grid Y</a:t>
            </a:r>
            <a:r>
              <a:rPr lang="en-GB" sz="1800">
                <a:solidFill>
                  <a:srgbClr val="FFFFFF"/>
                </a:solidFill>
                <a:latin typeface="Fira Sans Condensed" panose="020B0604020202020204" charset="0"/>
              </a:rPr>
              <a:t>: Số l</a:t>
            </a:r>
            <a:r>
              <a:rPr lang="vi-VN" sz="1800">
                <a:solidFill>
                  <a:srgbClr val="FFFFFF"/>
                </a:solidFill>
                <a:latin typeface="Fira Sans Condensed" panose="020B0604020202020204" charset="0"/>
              </a:rPr>
              <a:t>ư</a:t>
            </a:r>
            <a:r>
              <a:rPr lang="en-US" sz="1800">
                <a:solidFill>
                  <a:srgbClr val="FFFFFF"/>
                </a:solidFill>
                <a:latin typeface="Fira Sans Condensed" panose="020B0604020202020204" charset="0"/>
              </a:rPr>
              <a:t>ợng các điểm mẩu lấy theo hang dọc</a:t>
            </a:r>
          </a:p>
        </p:txBody>
      </p:sp>
      <p:pic>
        <p:nvPicPr>
          <p:cNvPr id="7" name="Hình ảnh 6">
            <a:extLst>
              <a:ext uri="{FF2B5EF4-FFF2-40B4-BE49-F238E27FC236}">
                <a16:creationId xmlns:a16="http://schemas.microsoft.com/office/drawing/2014/main" id="{50CC5B4E-0672-47A7-A0C4-D1233DCBF090}"/>
              </a:ext>
            </a:extLst>
          </p:cNvPr>
          <p:cNvPicPr>
            <a:picLocks noChangeAspect="1"/>
          </p:cNvPicPr>
          <p:nvPr/>
        </p:nvPicPr>
        <p:blipFill>
          <a:blip r:embed="rId4"/>
          <a:stretch>
            <a:fillRect/>
          </a:stretch>
        </p:blipFill>
        <p:spPr>
          <a:xfrm>
            <a:off x="739491" y="2571750"/>
            <a:ext cx="7410653" cy="2066539"/>
          </a:xfrm>
          <a:prstGeom prst="rect">
            <a:avLst/>
          </a:prstGeom>
        </p:spPr>
      </p:pic>
    </p:spTree>
    <p:extLst>
      <p:ext uri="{BB962C8B-B14F-4D97-AF65-F5344CB8AC3E}">
        <p14:creationId xmlns:p14="http://schemas.microsoft.com/office/powerpoint/2010/main" val="1125791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186" name="Google Shape;186;p31"/>
          <p:cNvSpPr txBox="1">
            <a:spLocks noGrp="1"/>
          </p:cNvSpPr>
          <p:nvPr>
            <p:ph type="title"/>
          </p:nvPr>
        </p:nvSpPr>
        <p:spPr>
          <a:xfrm>
            <a:off x="720000" y="526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Thuật toán trích chọn đặc tr</a:t>
            </a:r>
            <a:r>
              <a:rPr lang="vi-VN"/>
              <a:t>ư</a:t>
            </a:r>
            <a:r>
              <a:rPr lang="en-US"/>
              <a:t>ng LBP</a:t>
            </a:r>
            <a:endParaRPr/>
          </a:p>
        </p:txBody>
      </p:sp>
      <p:pic>
        <p:nvPicPr>
          <p:cNvPr id="2" name="Hình ảnh 1">
            <a:extLst>
              <a:ext uri="{FF2B5EF4-FFF2-40B4-BE49-F238E27FC236}">
                <a16:creationId xmlns:a16="http://schemas.microsoft.com/office/drawing/2014/main" id="{903CB9C9-6E8F-4722-AA32-2A07A89F3650}"/>
              </a:ext>
            </a:extLst>
          </p:cNvPr>
          <p:cNvPicPr>
            <a:picLocks noChangeAspect="1"/>
          </p:cNvPicPr>
          <p:nvPr/>
        </p:nvPicPr>
        <p:blipFill>
          <a:blip r:embed="rId4"/>
          <a:stretch>
            <a:fillRect/>
          </a:stretch>
        </p:blipFill>
        <p:spPr>
          <a:xfrm>
            <a:off x="404812" y="1216701"/>
            <a:ext cx="8334375" cy="2095500"/>
          </a:xfrm>
          <a:prstGeom prst="rect">
            <a:avLst/>
          </a:prstGeom>
        </p:spPr>
      </p:pic>
      <p:sp>
        <p:nvSpPr>
          <p:cNvPr id="3" name="Hình chữ nhật 2">
            <a:extLst>
              <a:ext uri="{FF2B5EF4-FFF2-40B4-BE49-F238E27FC236}">
                <a16:creationId xmlns:a16="http://schemas.microsoft.com/office/drawing/2014/main" id="{2CCC0EF4-774C-4492-9B40-C473E4DD4F7F}"/>
              </a:ext>
            </a:extLst>
          </p:cNvPr>
          <p:cNvSpPr/>
          <p:nvPr/>
        </p:nvSpPr>
        <p:spPr>
          <a:xfrm>
            <a:off x="251124" y="3726265"/>
            <a:ext cx="8641751" cy="1015663"/>
          </a:xfrm>
          <a:prstGeom prst="rect">
            <a:avLst/>
          </a:prstGeom>
        </p:spPr>
        <p:txBody>
          <a:bodyPr wrap="square">
            <a:spAutoFit/>
          </a:bodyPr>
          <a:lstStyle/>
          <a:p>
            <a:r>
              <a:rPr lang="en-US" sz="2000">
                <a:solidFill>
                  <a:srgbClr val="FFFFFF"/>
                </a:solidFill>
              </a:rPr>
              <a:t>S</a:t>
            </a:r>
            <a:r>
              <a:rPr lang="vi-VN" sz="2000">
                <a:solidFill>
                  <a:srgbClr val="FFFFFF"/>
                </a:solidFill>
              </a:rPr>
              <a:t>ử dụng các tham số Grid X và Grid Y để chia hình ảnh thành nhiều lưới</a:t>
            </a:r>
            <a:r>
              <a:rPr lang="en-US" sz="2000">
                <a:solidFill>
                  <a:srgbClr val="FFFFFF"/>
                </a:solidFill>
              </a:rPr>
              <a:t>. </a:t>
            </a:r>
            <a:r>
              <a:rPr lang="vi-VN" sz="2000">
                <a:solidFill>
                  <a:srgbClr val="FFFFFF"/>
                </a:solidFill>
              </a:rPr>
              <a:t>Dựa trên hình ảnh trên, chúng ta có thể trích xuất biểu đồ tần suất của từng khu vực</a:t>
            </a:r>
            <a:endParaRPr lang="en-US" sz="2000">
              <a:solidFill>
                <a:srgbClr val="FFFFFF"/>
              </a:solidFill>
            </a:endParaRPr>
          </a:p>
        </p:txBody>
      </p:sp>
    </p:spTree>
    <p:extLst>
      <p:ext uri="{BB962C8B-B14F-4D97-AF65-F5344CB8AC3E}">
        <p14:creationId xmlns:p14="http://schemas.microsoft.com/office/powerpoint/2010/main" val="2589373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186" name="Google Shape;186;p31"/>
          <p:cNvSpPr txBox="1">
            <a:spLocks noGrp="1"/>
          </p:cNvSpPr>
          <p:nvPr>
            <p:ph type="title"/>
          </p:nvPr>
        </p:nvSpPr>
        <p:spPr>
          <a:xfrm>
            <a:off x="720000" y="526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Thuật toán Adaboost</a:t>
            </a:r>
            <a:endParaRPr/>
          </a:p>
        </p:txBody>
      </p:sp>
      <p:sp>
        <p:nvSpPr>
          <p:cNvPr id="2" name="Hình chữ nhật 1">
            <a:extLst>
              <a:ext uri="{FF2B5EF4-FFF2-40B4-BE49-F238E27FC236}">
                <a16:creationId xmlns:a16="http://schemas.microsoft.com/office/drawing/2014/main" id="{C0044EEB-4BE4-4B79-BEC7-0C049591A8EF}"/>
              </a:ext>
            </a:extLst>
          </p:cNvPr>
          <p:cNvSpPr/>
          <p:nvPr/>
        </p:nvSpPr>
        <p:spPr>
          <a:xfrm>
            <a:off x="329784" y="625325"/>
            <a:ext cx="8619344" cy="1631216"/>
          </a:xfrm>
          <a:prstGeom prst="rect">
            <a:avLst/>
          </a:prstGeom>
        </p:spPr>
        <p:txBody>
          <a:bodyPr wrap="square">
            <a:spAutoFit/>
          </a:bodyPr>
          <a:lstStyle/>
          <a:p>
            <a:pPr marL="342900" indent="-342900">
              <a:buFont typeface="Arial" panose="020B0604020202020204" pitchFamily="34" charset="0"/>
              <a:buChar char="•"/>
            </a:pPr>
            <a:r>
              <a:rPr lang="vi-VN" sz="2000">
                <a:solidFill>
                  <a:srgbClr val="FFFFFF"/>
                </a:solidFill>
                <a:latin typeface="Fira Sans Condensed" panose="020B0604020202020204" charset="0"/>
              </a:rPr>
              <a:t>Có rất nhiều đặc trưng được lấy ra từ 1 cửa sổ nhưng chỉ có 1 số ít là hữu dụng trong việc nhận diện khuôn mặt.</a:t>
            </a:r>
            <a:endParaRPr lang="en-US" sz="2000">
              <a:solidFill>
                <a:srgbClr val="FFFFFF"/>
              </a:solidFill>
              <a:latin typeface="Fira Sans Condensed" panose="020B0604020202020204" charset="0"/>
            </a:endParaRPr>
          </a:p>
          <a:p>
            <a:pPr marL="342900" indent="-342900">
              <a:buFont typeface="Arial" panose="020B0604020202020204" pitchFamily="34" charset="0"/>
              <a:buChar char="•"/>
            </a:pPr>
            <a:r>
              <a:rPr lang="en-US" sz="2000">
                <a:solidFill>
                  <a:srgbClr val="FFFFFF"/>
                </a:solidFill>
                <a:latin typeface="Fira Sans Condensed" panose="020B0604020202020204" charset="0"/>
              </a:rPr>
              <a:t>Sử dụng thuật toán adaboost để tìm những đặc trưng tốt nhất. Sau đó các đặc trưng này được gán cho các trọng số để tạo nên hàm đánh giá quyết định xem một cửa sổ có là khuôn mặt hay không. </a:t>
            </a:r>
          </a:p>
        </p:txBody>
      </p:sp>
      <p:pic>
        <p:nvPicPr>
          <p:cNvPr id="3" name="Hình ảnh 2">
            <a:extLst>
              <a:ext uri="{FF2B5EF4-FFF2-40B4-BE49-F238E27FC236}">
                <a16:creationId xmlns:a16="http://schemas.microsoft.com/office/drawing/2014/main" id="{00BD93C3-AF11-48A3-9865-D36545573B0E}"/>
              </a:ext>
            </a:extLst>
          </p:cNvPr>
          <p:cNvPicPr>
            <a:picLocks noChangeAspect="1"/>
          </p:cNvPicPr>
          <p:nvPr/>
        </p:nvPicPr>
        <p:blipFill>
          <a:blip r:embed="rId4"/>
          <a:stretch>
            <a:fillRect/>
          </a:stretch>
        </p:blipFill>
        <p:spPr>
          <a:xfrm>
            <a:off x="1291837" y="2571750"/>
            <a:ext cx="6560325" cy="1850348"/>
          </a:xfrm>
          <a:prstGeom prst="rect">
            <a:avLst/>
          </a:prstGeom>
        </p:spPr>
      </p:pic>
      <p:pic>
        <p:nvPicPr>
          <p:cNvPr id="4" name="Hình ảnh 3">
            <a:extLst>
              <a:ext uri="{FF2B5EF4-FFF2-40B4-BE49-F238E27FC236}">
                <a16:creationId xmlns:a16="http://schemas.microsoft.com/office/drawing/2014/main" id="{7C3FABD4-4E2D-4846-A419-126AB580C112}"/>
              </a:ext>
            </a:extLst>
          </p:cNvPr>
          <p:cNvPicPr>
            <a:picLocks noChangeAspect="1"/>
          </p:cNvPicPr>
          <p:nvPr/>
        </p:nvPicPr>
        <p:blipFill>
          <a:blip r:embed="rId5"/>
          <a:stretch>
            <a:fillRect/>
          </a:stretch>
        </p:blipFill>
        <p:spPr>
          <a:xfrm>
            <a:off x="2271712" y="361950"/>
            <a:ext cx="4600575" cy="4419600"/>
          </a:xfrm>
          <a:prstGeom prst="rect">
            <a:avLst/>
          </a:prstGeom>
        </p:spPr>
      </p:pic>
    </p:spTree>
    <p:extLst>
      <p:ext uri="{BB962C8B-B14F-4D97-AF65-F5344CB8AC3E}">
        <p14:creationId xmlns:p14="http://schemas.microsoft.com/office/powerpoint/2010/main" val="95169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ppt_x"/>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186" name="Google Shape;186;p31"/>
          <p:cNvSpPr txBox="1">
            <a:spLocks noGrp="1"/>
          </p:cNvSpPr>
          <p:nvPr>
            <p:ph type="title"/>
          </p:nvPr>
        </p:nvSpPr>
        <p:spPr>
          <a:xfrm>
            <a:off x="720000" y="526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Thuật toán Adaboost</a:t>
            </a:r>
            <a:endParaRPr/>
          </a:p>
        </p:txBody>
      </p:sp>
      <p:sp>
        <p:nvSpPr>
          <p:cNvPr id="4" name="Hình chữ nhật 3">
            <a:extLst>
              <a:ext uri="{FF2B5EF4-FFF2-40B4-BE49-F238E27FC236}">
                <a16:creationId xmlns:a16="http://schemas.microsoft.com/office/drawing/2014/main" id="{BBAD0C26-B537-4A4B-81CF-B955DDFE8F2D}"/>
              </a:ext>
            </a:extLst>
          </p:cNvPr>
          <p:cNvSpPr/>
          <p:nvPr/>
        </p:nvSpPr>
        <p:spPr>
          <a:xfrm>
            <a:off x="427219" y="625325"/>
            <a:ext cx="8491927" cy="1015663"/>
          </a:xfrm>
          <a:prstGeom prst="rect">
            <a:avLst/>
          </a:prstGeom>
        </p:spPr>
        <p:txBody>
          <a:bodyPr wrap="square">
            <a:spAutoFit/>
          </a:bodyPr>
          <a:lstStyle/>
          <a:p>
            <a:pPr marL="342900" indent="-342900">
              <a:buFont typeface="Arial" panose="020B0604020202020204" pitchFamily="34" charset="0"/>
              <a:buChar char="•"/>
            </a:pPr>
            <a:r>
              <a:rPr lang="vi-VN" sz="2000">
                <a:solidFill>
                  <a:srgbClr val="FFFFFF"/>
                </a:solidFill>
                <a:latin typeface="Fira Sans Condensed" panose="020B0604020202020204" charset="0"/>
              </a:rPr>
              <a:t>Một bộ phân lớp cascade (cascade classifier) được sử dụng tất cả các đặc trưng được nhóm vào vài stage. Mỗi stage gồm một số các đặc trưng</a:t>
            </a:r>
            <a:r>
              <a:rPr lang="en-US" sz="2000">
                <a:solidFill>
                  <a:srgbClr val="FFFFFF"/>
                </a:solidFill>
                <a:latin typeface="Fira Sans Condensed" panose="020B0604020202020204" charset="0"/>
              </a:rPr>
              <a:t>, dùng để xác định cửa sổ có phải khuôn mặt hay không</a:t>
            </a:r>
          </a:p>
        </p:txBody>
      </p:sp>
      <p:pic>
        <p:nvPicPr>
          <p:cNvPr id="6" name="Hình ảnh 5">
            <a:extLst>
              <a:ext uri="{FF2B5EF4-FFF2-40B4-BE49-F238E27FC236}">
                <a16:creationId xmlns:a16="http://schemas.microsoft.com/office/drawing/2014/main" id="{924854CE-6D60-4CC6-9E7D-AB9F439D646A}"/>
              </a:ext>
            </a:extLst>
          </p:cNvPr>
          <p:cNvPicPr>
            <a:picLocks noChangeAspect="1"/>
          </p:cNvPicPr>
          <p:nvPr/>
        </p:nvPicPr>
        <p:blipFill>
          <a:blip r:embed="rId4"/>
          <a:stretch>
            <a:fillRect/>
          </a:stretch>
        </p:blipFill>
        <p:spPr>
          <a:xfrm>
            <a:off x="2733909" y="1800491"/>
            <a:ext cx="3676182" cy="3047889"/>
          </a:xfrm>
          <a:prstGeom prst="rect">
            <a:avLst/>
          </a:prstGeom>
        </p:spPr>
      </p:pic>
      <p:pic>
        <p:nvPicPr>
          <p:cNvPr id="7" name="Hình ảnh 6">
            <a:extLst>
              <a:ext uri="{FF2B5EF4-FFF2-40B4-BE49-F238E27FC236}">
                <a16:creationId xmlns:a16="http://schemas.microsoft.com/office/drawing/2014/main" id="{BE4DB3AA-3EFD-4D14-9C6D-9B20192DD14C}"/>
              </a:ext>
            </a:extLst>
          </p:cNvPr>
          <p:cNvPicPr>
            <a:picLocks noChangeAspect="1"/>
          </p:cNvPicPr>
          <p:nvPr/>
        </p:nvPicPr>
        <p:blipFill>
          <a:blip r:embed="rId5"/>
          <a:stretch>
            <a:fillRect/>
          </a:stretch>
        </p:blipFill>
        <p:spPr>
          <a:xfrm>
            <a:off x="1584664" y="1800491"/>
            <a:ext cx="5974671" cy="3047889"/>
          </a:xfrm>
          <a:prstGeom prst="rect">
            <a:avLst/>
          </a:prstGeom>
        </p:spPr>
      </p:pic>
    </p:spTree>
    <p:extLst>
      <p:ext uri="{BB962C8B-B14F-4D97-AF65-F5344CB8AC3E}">
        <p14:creationId xmlns:p14="http://schemas.microsoft.com/office/powerpoint/2010/main" val="1912744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
        <p:cNvGrpSpPr/>
        <p:nvPr/>
      </p:nvGrpSpPr>
      <p:grpSpPr>
        <a:xfrm>
          <a:off x="0" y="0"/>
          <a:ext cx="0" cy="0"/>
          <a:chOff x="0" y="0"/>
          <a:chExt cx="0" cy="0"/>
        </a:xfrm>
      </p:grpSpPr>
      <p:cxnSp>
        <p:nvCxnSpPr>
          <p:cNvPr id="143" name="Google Shape;143;p28"/>
          <p:cNvCxnSpPr>
            <a:cxnSpLocks/>
          </p:cNvCxnSpPr>
          <p:nvPr/>
        </p:nvCxnSpPr>
        <p:spPr>
          <a:xfrm>
            <a:off x="4570288" y="465708"/>
            <a:ext cx="0" cy="4166252"/>
          </a:xfrm>
          <a:prstGeom prst="straightConnector1">
            <a:avLst/>
          </a:prstGeom>
          <a:noFill/>
          <a:ln w="19050" cap="flat" cmpd="sng">
            <a:solidFill>
              <a:srgbClr val="F3F3F3"/>
            </a:solidFill>
            <a:prstDash val="solid"/>
            <a:round/>
            <a:headEnd type="oval" w="med" len="med"/>
            <a:tailEnd type="oval" w="med" len="med"/>
          </a:ln>
        </p:spPr>
      </p:cxnSp>
      <p:sp>
        <p:nvSpPr>
          <p:cNvPr id="144" name="Google Shape;144;p28"/>
          <p:cNvSpPr txBox="1"/>
          <p:nvPr/>
        </p:nvSpPr>
        <p:spPr>
          <a:xfrm>
            <a:off x="2113613" y="584271"/>
            <a:ext cx="2352399"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2000">
                <a:solidFill>
                  <a:srgbClr val="F3F3F3"/>
                </a:solidFill>
                <a:latin typeface="Fira Sans Condensed Light"/>
                <a:ea typeface="Fira Sans Condensed Light"/>
                <a:cs typeface="Fira Sans Condensed Light"/>
                <a:sym typeface="Fira Sans Condensed Light"/>
              </a:rPr>
              <a:t>Hiện trạng và vấn đề</a:t>
            </a:r>
            <a:endParaRPr sz="2000">
              <a:solidFill>
                <a:srgbClr val="F3F3F3"/>
              </a:solidFill>
              <a:latin typeface="Fira Sans Condensed Light"/>
              <a:ea typeface="Fira Sans Condensed Light"/>
              <a:cs typeface="Fira Sans Condensed Light"/>
              <a:sym typeface="Fira Sans Condensed Light"/>
            </a:endParaRPr>
          </a:p>
        </p:txBody>
      </p:sp>
      <p:sp>
        <p:nvSpPr>
          <p:cNvPr id="145" name="Google Shape;145;p28"/>
          <p:cNvSpPr txBox="1"/>
          <p:nvPr/>
        </p:nvSpPr>
        <p:spPr>
          <a:xfrm>
            <a:off x="4674563" y="584271"/>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solidFill>
                  <a:srgbClr val="F3F3F3"/>
                </a:solidFill>
                <a:latin typeface="Rajdhani"/>
                <a:ea typeface="Rajdhani"/>
                <a:cs typeface="Rajdhani"/>
                <a:sym typeface="Rajdhani"/>
              </a:rPr>
              <a:t>Đặt vấn đề</a:t>
            </a:r>
            <a:endParaRPr sz="2400" b="1">
              <a:solidFill>
                <a:srgbClr val="F3F3F3"/>
              </a:solidFill>
              <a:latin typeface="Rajdhani"/>
              <a:ea typeface="Rajdhani"/>
              <a:cs typeface="Rajdhani"/>
              <a:sym typeface="Rajdhani"/>
            </a:endParaRPr>
          </a:p>
        </p:txBody>
      </p:sp>
      <p:sp>
        <p:nvSpPr>
          <p:cNvPr id="146" name="Google Shape;146;p28"/>
          <p:cNvSpPr txBox="1"/>
          <p:nvPr/>
        </p:nvSpPr>
        <p:spPr>
          <a:xfrm>
            <a:off x="4674562" y="1375393"/>
            <a:ext cx="3337681" cy="62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rgbClr val="F3F3F3"/>
                </a:solidFill>
                <a:latin typeface="Fira Sans Condensed Light"/>
                <a:ea typeface="Fira Sans Condensed Light"/>
                <a:cs typeface="Fira Sans Condensed Light"/>
                <a:sym typeface="Fira Sans Condensed Light"/>
              </a:rPr>
              <a:t>Các thuận toán nhận dạng khuôn mặt</a:t>
            </a:r>
            <a:endParaRPr sz="2000">
              <a:solidFill>
                <a:srgbClr val="F3F3F3"/>
              </a:solidFill>
              <a:latin typeface="Fira Sans Condensed Light"/>
              <a:ea typeface="Fira Sans Condensed Light"/>
              <a:cs typeface="Fira Sans Condensed Light"/>
              <a:sym typeface="Fira Sans Condensed Light"/>
            </a:endParaRPr>
          </a:p>
        </p:txBody>
      </p:sp>
      <p:sp>
        <p:nvSpPr>
          <p:cNvPr id="147" name="Google Shape;147;p28"/>
          <p:cNvSpPr txBox="1"/>
          <p:nvPr/>
        </p:nvSpPr>
        <p:spPr>
          <a:xfrm>
            <a:off x="906906" y="2463233"/>
            <a:ext cx="3559108"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2000">
                <a:solidFill>
                  <a:srgbClr val="F3F3F3"/>
                </a:solidFill>
                <a:latin typeface="Fira Sans Condensed Light"/>
                <a:ea typeface="Fira Sans Condensed Light"/>
                <a:cs typeface="Fira Sans Condensed Light"/>
                <a:sym typeface="Fira Sans Condensed Light"/>
              </a:rPr>
              <a:t>Sử dụng th</a:t>
            </a:r>
            <a:r>
              <a:rPr lang="vi-VN" sz="2000">
                <a:solidFill>
                  <a:srgbClr val="F3F3F3"/>
                </a:solidFill>
                <a:latin typeface="Fira Sans Condensed Light"/>
                <a:ea typeface="Fira Sans Condensed Light"/>
                <a:cs typeface="Fira Sans Condensed Light"/>
                <a:sym typeface="Fira Sans Condensed Light"/>
              </a:rPr>
              <a:t>ư</a:t>
            </a:r>
            <a:r>
              <a:rPr lang="en-US" sz="2000">
                <a:solidFill>
                  <a:srgbClr val="F3F3F3"/>
                </a:solidFill>
                <a:latin typeface="Fira Sans Condensed Light"/>
                <a:ea typeface="Fira Sans Condensed Light"/>
                <a:cs typeface="Fira Sans Condensed Light"/>
                <a:sym typeface="Fira Sans Condensed Light"/>
              </a:rPr>
              <a:t> viện OpenCV </a:t>
            </a:r>
          </a:p>
          <a:p>
            <a:pPr marL="0" lvl="0" indent="0" algn="r" rtl="0">
              <a:spcBef>
                <a:spcPts val="0"/>
              </a:spcBef>
              <a:spcAft>
                <a:spcPts val="0"/>
              </a:spcAft>
              <a:buNone/>
            </a:pPr>
            <a:r>
              <a:rPr lang="en-US" sz="2000">
                <a:solidFill>
                  <a:srgbClr val="F3F3F3"/>
                </a:solidFill>
                <a:latin typeface="Fira Sans Condensed Light"/>
                <a:ea typeface="Fira Sans Condensed Light"/>
                <a:cs typeface="Fira Sans Condensed Light"/>
                <a:sym typeface="Fira Sans Condensed Light"/>
              </a:rPr>
              <a:t>và các thuật toán để ghi dữ liệu</a:t>
            </a:r>
            <a:endParaRPr sz="2000">
              <a:solidFill>
                <a:srgbClr val="F3F3F3"/>
              </a:solidFill>
              <a:latin typeface="Fira Sans Condensed Light"/>
              <a:ea typeface="Fira Sans Condensed Light"/>
              <a:cs typeface="Fira Sans Condensed Light"/>
              <a:sym typeface="Fira Sans Condensed Light"/>
            </a:endParaRPr>
          </a:p>
        </p:txBody>
      </p:sp>
      <p:sp>
        <p:nvSpPr>
          <p:cNvPr id="148" name="Google Shape;148;p28"/>
          <p:cNvSpPr txBox="1"/>
          <p:nvPr/>
        </p:nvSpPr>
        <p:spPr>
          <a:xfrm>
            <a:off x="4674562" y="3619629"/>
            <a:ext cx="3457602"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a:solidFill>
                  <a:srgbClr val="F3F3F3"/>
                </a:solidFill>
                <a:latin typeface="Fira Sans Condensed Light"/>
                <a:ea typeface="Fira Sans Condensed Light"/>
                <a:cs typeface="Fira Sans Condensed Light"/>
                <a:sym typeface="Fira Sans Condensed Light"/>
              </a:rPr>
              <a:t>Sử dụng dữ liệu dã huấn luyện để nhận dạng</a:t>
            </a:r>
            <a:endParaRPr sz="2000">
              <a:solidFill>
                <a:srgbClr val="F3F3F3"/>
              </a:solidFill>
              <a:latin typeface="Fira Sans Condensed Light"/>
              <a:ea typeface="Fira Sans Condensed Light"/>
              <a:cs typeface="Fira Sans Condensed Light"/>
              <a:sym typeface="Fira Sans Condensed Light"/>
            </a:endParaRPr>
          </a:p>
        </p:txBody>
      </p:sp>
      <p:sp>
        <p:nvSpPr>
          <p:cNvPr id="149" name="Google Shape;149;p28"/>
          <p:cNvSpPr txBox="1"/>
          <p:nvPr/>
        </p:nvSpPr>
        <p:spPr>
          <a:xfrm>
            <a:off x="2402313" y="1375393"/>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2400" b="1">
                <a:solidFill>
                  <a:srgbClr val="F3F3F3"/>
                </a:solidFill>
                <a:latin typeface="Rajdhani"/>
                <a:ea typeface="Rajdhani"/>
                <a:cs typeface="Rajdhani"/>
                <a:sym typeface="Rajdhani"/>
              </a:rPr>
              <a:t>01 . Nhận dạng khuôn mặt</a:t>
            </a:r>
            <a:endParaRPr sz="2400" b="1">
              <a:solidFill>
                <a:srgbClr val="F3F3F3"/>
              </a:solidFill>
              <a:latin typeface="Rajdhani"/>
              <a:ea typeface="Rajdhani"/>
              <a:cs typeface="Rajdhani"/>
              <a:sym typeface="Rajdhani"/>
            </a:endParaRPr>
          </a:p>
        </p:txBody>
      </p:sp>
      <p:sp>
        <p:nvSpPr>
          <p:cNvPr id="150" name="Google Shape;150;p28"/>
          <p:cNvSpPr txBox="1"/>
          <p:nvPr/>
        </p:nvSpPr>
        <p:spPr>
          <a:xfrm>
            <a:off x="4674562" y="2463233"/>
            <a:ext cx="3457591"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solidFill>
                  <a:srgbClr val="F3F3F3"/>
                </a:solidFill>
                <a:latin typeface="Rajdhani"/>
                <a:ea typeface="Rajdhani"/>
                <a:cs typeface="Rajdhani"/>
                <a:sym typeface="Rajdhani"/>
              </a:rPr>
              <a:t>02. Ghi nhớ dữ liệu </a:t>
            </a:r>
          </a:p>
          <a:p>
            <a:pPr marL="0" lvl="0" indent="0" algn="l" rtl="0">
              <a:spcBef>
                <a:spcPts val="0"/>
              </a:spcBef>
              <a:spcAft>
                <a:spcPts val="0"/>
              </a:spcAft>
              <a:buNone/>
            </a:pPr>
            <a:r>
              <a:rPr lang="en-US" sz="2400" b="1">
                <a:solidFill>
                  <a:srgbClr val="F3F3F3"/>
                </a:solidFill>
                <a:latin typeface="Rajdhani"/>
                <a:ea typeface="Rajdhani"/>
                <a:cs typeface="Rajdhani"/>
                <a:sym typeface="Rajdhani"/>
              </a:rPr>
              <a:t>và huấn luyện</a:t>
            </a:r>
          </a:p>
        </p:txBody>
      </p:sp>
      <p:sp>
        <p:nvSpPr>
          <p:cNvPr id="151" name="Google Shape;151;p28"/>
          <p:cNvSpPr txBox="1"/>
          <p:nvPr/>
        </p:nvSpPr>
        <p:spPr>
          <a:xfrm>
            <a:off x="2402313" y="3619629"/>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2400" b="1">
                <a:solidFill>
                  <a:srgbClr val="F3F3F3"/>
                </a:solidFill>
                <a:latin typeface="Rajdhani"/>
                <a:ea typeface="Rajdhani"/>
                <a:cs typeface="Rajdhani"/>
                <a:sym typeface="Rajdhani"/>
              </a:rPr>
              <a:t>03. Xác minh khuôn mặt</a:t>
            </a:r>
            <a:endParaRPr sz="2400" b="1">
              <a:solidFill>
                <a:srgbClr val="F3F3F3"/>
              </a:solidFill>
              <a:latin typeface="Rajdhani"/>
              <a:ea typeface="Rajdhani"/>
              <a:cs typeface="Rajdhani"/>
              <a:sym typeface="Rajdhani"/>
            </a:endParaRPr>
          </a:p>
        </p:txBody>
      </p:sp>
      <p:cxnSp>
        <p:nvCxnSpPr>
          <p:cNvPr id="152" name="Google Shape;152;p28"/>
          <p:cNvCxnSpPr>
            <a:cxnSpLocks/>
            <a:stCxn id="144" idx="3"/>
            <a:endCxn id="145" idx="1"/>
          </p:cNvCxnSpPr>
          <p:nvPr/>
        </p:nvCxnSpPr>
        <p:spPr>
          <a:xfrm>
            <a:off x="4466012" y="897471"/>
            <a:ext cx="208551" cy="0"/>
          </a:xfrm>
          <a:prstGeom prst="straightConnector1">
            <a:avLst/>
          </a:prstGeom>
          <a:noFill/>
          <a:ln w="19050" cap="flat" cmpd="sng">
            <a:solidFill>
              <a:srgbClr val="F3F3F3"/>
            </a:solidFill>
            <a:prstDash val="solid"/>
            <a:round/>
            <a:headEnd type="none" w="med" len="med"/>
            <a:tailEnd type="none" w="med" len="med"/>
          </a:ln>
        </p:spPr>
      </p:cxnSp>
      <p:cxnSp>
        <p:nvCxnSpPr>
          <p:cNvPr id="153" name="Google Shape;153;p28"/>
          <p:cNvCxnSpPr>
            <a:cxnSpLocks/>
            <a:stCxn id="149" idx="3"/>
            <a:endCxn id="146" idx="1"/>
          </p:cNvCxnSpPr>
          <p:nvPr/>
        </p:nvCxnSpPr>
        <p:spPr>
          <a:xfrm>
            <a:off x="4466013" y="1688593"/>
            <a:ext cx="208549" cy="0"/>
          </a:xfrm>
          <a:prstGeom prst="straightConnector1">
            <a:avLst/>
          </a:prstGeom>
          <a:noFill/>
          <a:ln w="19050" cap="flat" cmpd="sng">
            <a:solidFill>
              <a:srgbClr val="F3F3F3"/>
            </a:solidFill>
            <a:prstDash val="solid"/>
            <a:round/>
            <a:headEnd type="none" w="med" len="med"/>
            <a:tailEnd type="none" w="med" len="med"/>
          </a:ln>
        </p:spPr>
      </p:cxnSp>
      <p:cxnSp>
        <p:nvCxnSpPr>
          <p:cNvPr id="154" name="Google Shape;154;p28"/>
          <p:cNvCxnSpPr>
            <a:cxnSpLocks/>
            <a:stCxn id="147" idx="3"/>
            <a:endCxn id="150" idx="1"/>
          </p:cNvCxnSpPr>
          <p:nvPr/>
        </p:nvCxnSpPr>
        <p:spPr>
          <a:xfrm>
            <a:off x="4466014" y="2776433"/>
            <a:ext cx="208548" cy="0"/>
          </a:xfrm>
          <a:prstGeom prst="straightConnector1">
            <a:avLst/>
          </a:prstGeom>
          <a:noFill/>
          <a:ln w="19050" cap="flat" cmpd="sng">
            <a:solidFill>
              <a:srgbClr val="F3F3F3"/>
            </a:solidFill>
            <a:prstDash val="solid"/>
            <a:round/>
            <a:headEnd type="none" w="med" len="med"/>
            <a:tailEnd type="none" w="med" len="med"/>
          </a:ln>
        </p:spPr>
      </p:cxnSp>
      <p:cxnSp>
        <p:nvCxnSpPr>
          <p:cNvPr id="155" name="Google Shape;155;p28"/>
          <p:cNvCxnSpPr>
            <a:cxnSpLocks/>
          </p:cNvCxnSpPr>
          <p:nvPr/>
        </p:nvCxnSpPr>
        <p:spPr>
          <a:xfrm rot="10800000" flipH="1">
            <a:off x="4464300" y="3932829"/>
            <a:ext cx="208500" cy="1800"/>
          </a:xfrm>
          <a:prstGeom prst="straightConnector1">
            <a:avLst/>
          </a:prstGeom>
          <a:noFill/>
          <a:ln w="19050" cap="flat" cmpd="sng">
            <a:solidFill>
              <a:srgbClr val="F3F3F3"/>
            </a:solidFill>
            <a:prstDash val="solid"/>
            <a:round/>
            <a:headEnd type="none" w="med" len="med"/>
            <a:tailEnd type="none" w="med" len="med"/>
          </a:ln>
        </p:spPr>
      </p:cxnSp>
    </p:spTree>
    <p:extLst>
      <p:ext uri="{BB962C8B-B14F-4D97-AF65-F5344CB8AC3E}">
        <p14:creationId xmlns:p14="http://schemas.microsoft.com/office/powerpoint/2010/main" val="28154059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464695" y="971850"/>
            <a:ext cx="384593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t>Ghi nhớ dữ liệu khuôn mặt và huấn luyện</a:t>
            </a:r>
            <a:endParaRPr/>
          </a:p>
        </p:txBody>
      </p:sp>
      <p:sp>
        <p:nvSpPr>
          <p:cNvPr id="175" name="Google Shape;175;p30"/>
          <p:cNvSpPr txBox="1">
            <a:spLocks noGrp="1"/>
          </p:cNvSpPr>
          <p:nvPr>
            <p:ph type="subTitle" idx="1"/>
          </p:nvPr>
        </p:nvSpPr>
        <p:spPr>
          <a:xfrm>
            <a:off x="4917749" y="3290550"/>
            <a:ext cx="3649130" cy="523800"/>
          </a:xfrm>
          <a:prstGeom prst="rect">
            <a:avLst/>
          </a:prstGeom>
        </p:spPr>
        <p:txBody>
          <a:bodyPr spcFirstLastPara="1" wrap="square" lIns="91425" tIns="91425" rIns="91425" bIns="91425" anchor="t" anchorCtr="0">
            <a:noAutofit/>
          </a:bodyPr>
          <a:lstStyle/>
          <a:p>
            <a:pPr marL="0" lvl="0" indent="0"/>
            <a:r>
              <a:rPr lang="en-US" sz="2800" b="1"/>
              <a:t>LBPH algorithm</a:t>
            </a:r>
            <a:endParaRPr sz="4400"/>
          </a:p>
        </p:txBody>
      </p:sp>
      <p:sp>
        <p:nvSpPr>
          <p:cNvPr id="176" name="Google Shape;176;p30"/>
          <p:cNvSpPr txBox="1">
            <a:spLocks noGrp="1"/>
          </p:cNvSpPr>
          <p:nvPr>
            <p:ph type="title" idx="2"/>
          </p:nvPr>
        </p:nvSpPr>
        <p:spPr>
          <a:xfrm>
            <a:off x="4849170" y="1001125"/>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02</a:t>
            </a:r>
            <a:endParaRPr/>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Tree>
    <p:extLst>
      <p:ext uri="{BB962C8B-B14F-4D97-AF65-F5344CB8AC3E}">
        <p14:creationId xmlns:p14="http://schemas.microsoft.com/office/powerpoint/2010/main" val="2182859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5"/>
        <p:cNvGrpSpPr/>
        <p:nvPr/>
      </p:nvGrpSpPr>
      <p:grpSpPr>
        <a:xfrm>
          <a:off x="0" y="0"/>
          <a:ext cx="0" cy="0"/>
          <a:chOff x="0" y="0"/>
          <a:chExt cx="0" cy="0"/>
        </a:xfrm>
      </p:grpSpPr>
      <p:sp>
        <p:nvSpPr>
          <p:cNvPr id="406" name="Google Shape;406;p32"/>
          <p:cNvSpPr txBox="1">
            <a:spLocks noGrp="1"/>
          </p:cNvSpPr>
          <p:nvPr>
            <p:ph type="title"/>
          </p:nvPr>
        </p:nvSpPr>
        <p:spPr>
          <a:xfrm>
            <a:off x="720000" y="7511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OpenCV</a:t>
            </a:r>
            <a:br>
              <a:rPr lang="en-US"/>
            </a:br>
            <a:endParaRPr/>
          </a:p>
        </p:txBody>
      </p:sp>
      <p:pic>
        <p:nvPicPr>
          <p:cNvPr id="6146" name="Picture 2" descr="opencv">
            <a:extLst>
              <a:ext uri="{FF2B5EF4-FFF2-40B4-BE49-F238E27FC236}">
                <a16:creationId xmlns:a16="http://schemas.microsoft.com/office/drawing/2014/main" id="{1310D96F-89B8-4BB6-97FC-1C0287F014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8044" y="474945"/>
            <a:ext cx="2096643" cy="2581953"/>
          </a:xfrm>
          <a:prstGeom prst="rect">
            <a:avLst/>
          </a:prstGeom>
          <a:noFill/>
          <a:extLst>
            <a:ext uri="{909E8E84-426E-40DD-AFC4-6F175D3DCCD1}">
              <a14:hiddenFill xmlns:a14="http://schemas.microsoft.com/office/drawing/2010/main">
                <a:solidFill>
                  <a:srgbClr val="FFFFFF"/>
                </a:solidFill>
              </a14:hiddenFill>
            </a:ext>
          </a:extLst>
        </p:spPr>
      </p:pic>
      <p:sp>
        <p:nvSpPr>
          <p:cNvPr id="3" name="Hình chữ nhật 2">
            <a:extLst>
              <a:ext uri="{FF2B5EF4-FFF2-40B4-BE49-F238E27FC236}">
                <a16:creationId xmlns:a16="http://schemas.microsoft.com/office/drawing/2014/main" id="{2EAEF7DB-3D1F-4154-BB88-85C4FE01AA3B}"/>
              </a:ext>
            </a:extLst>
          </p:cNvPr>
          <p:cNvSpPr/>
          <p:nvPr/>
        </p:nvSpPr>
        <p:spPr>
          <a:xfrm>
            <a:off x="262092" y="756146"/>
            <a:ext cx="5373973" cy="2308324"/>
          </a:xfrm>
          <a:prstGeom prst="rect">
            <a:avLst/>
          </a:prstGeom>
        </p:spPr>
        <p:txBody>
          <a:bodyPr wrap="square">
            <a:spAutoFit/>
          </a:bodyPr>
          <a:lstStyle/>
          <a:p>
            <a:r>
              <a:rPr lang="vi-VN" sz="2400">
                <a:solidFill>
                  <a:srgbClr val="FFFFFF"/>
                </a:solidFill>
                <a:latin typeface="Fira Sans Condensed" panose="020B0604020202020204" charset="0"/>
              </a:rPr>
              <a:t>Project OpenCV được bắt đầu từ Intel năm 1999 bởi Gary Bradsky. OpenCV viết tắt cho Open Source Computer Vision Library. OpenCV là thư viện nguồn mở hàng đầu cho Computer Vision và Machine Learning</a:t>
            </a:r>
            <a:endParaRPr lang="en-US" sz="2400">
              <a:solidFill>
                <a:srgbClr val="FFFFFF"/>
              </a:solidFill>
              <a:latin typeface="Fira Sans Condensed" panose="020B0604020202020204" charset="0"/>
            </a:endParaRPr>
          </a:p>
        </p:txBody>
      </p:sp>
      <p:sp>
        <p:nvSpPr>
          <p:cNvPr id="5" name="Hình chữ nhật 4">
            <a:extLst>
              <a:ext uri="{FF2B5EF4-FFF2-40B4-BE49-F238E27FC236}">
                <a16:creationId xmlns:a16="http://schemas.microsoft.com/office/drawing/2014/main" id="{6AE9D6C9-4E75-4905-9843-310D2611B7C5}"/>
              </a:ext>
            </a:extLst>
          </p:cNvPr>
          <p:cNvSpPr/>
          <p:nvPr/>
        </p:nvSpPr>
        <p:spPr>
          <a:xfrm>
            <a:off x="209862" y="3255175"/>
            <a:ext cx="8934138" cy="1323439"/>
          </a:xfrm>
          <a:prstGeom prst="rect">
            <a:avLst/>
          </a:prstGeom>
        </p:spPr>
        <p:txBody>
          <a:bodyPr wrap="square">
            <a:spAutoFit/>
          </a:bodyPr>
          <a:lstStyle/>
          <a:p>
            <a:r>
              <a:rPr lang="en-US" sz="2000">
                <a:solidFill>
                  <a:srgbClr val="FFFFFF"/>
                </a:solidFill>
              </a:rPr>
              <a:t>OpenCV cung cấp rất nhiều module tính năng, trong đó có :</a:t>
            </a:r>
          </a:p>
          <a:p>
            <a:r>
              <a:rPr lang="vi-VN" sz="2000">
                <a:solidFill>
                  <a:srgbClr val="FFFFFF"/>
                </a:solidFill>
              </a:rPr>
              <a:t>Object Detection (objdetect) – phát hiện các đối tượng và mô phỏng của các hàm được định nghĩa sẵn – predefined classes (vd: khuôn mặt, mắt, cốc, con người, xe hơi,…).</a:t>
            </a:r>
            <a:endParaRPr lang="en-US" sz="2000">
              <a:solidFill>
                <a:srgbClr val="FFFFFF"/>
              </a:solidFill>
            </a:endParaRPr>
          </a:p>
        </p:txBody>
      </p:sp>
    </p:spTree>
    <p:extLst>
      <p:ext uri="{BB962C8B-B14F-4D97-AF65-F5344CB8AC3E}">
        <p14:creationId xmlns:p14="http://schemas.microsoft.com/office/powerpoint/2010/main" val="777748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5"/>
        <p:cNvGrpSpPr/>
        <p:nvPr/>
      </p:nvGrpSpPr>
      <p:grpSpPr>
        <a:xfrm>
          <a:off x="0" y="0"/>
          <a:ext cx="0" cy="0"/>
          <a:chOff x="0" y="0"/>
          <a:chExt cx="0" cy="0"/>
        </a:xfrm>
      </p:grpSpPr>
      <p:sp>
        <p:nvSpPr>
          <p:cNvPr id="406" name="Google Shape;406;p32"/>
          <p:cNvSpPr txBox="1">
            <a:spLocks noGrp="1"/>
          </p:cNvSpPr>
          <p:nvPr>
            <p:ph type="title"/>
          </p:nvPr>
        </p:nvSpPr>
        <p:spPr>
          <a:xfrm>
            <a:off x="720000" y="7511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Ghi nhớ dữ liệu </a:t>
            </a:r>
            <a:br>
              <a:rPr lang="en-US"/>
            </a:br>
            <a:endParaRPr/>
          </a:p>
        </p:txBody>
      </p:sp>
      <p:pic>
        <p:nvPicPr>
          <p:cNvPr id="2" name="Hình ảnh 1">
            <a:extLst>
              <a:ext uri="{FF2B5EF4-FFF2-40B4-BE49-F238E27FC236}">
                <a16:creationId xmlns:a16="http://schemas.microsoft.com/office/drawing/2014/main" id="{718FA967-FADC-4EA9-B840-8BFA8343DC1E}"/>
              </a:ext>
            </a:extLst>
          </p:cNvPr>
          <p:cNvPicPr>
            <a:picLocks noChangeAspect="1"/>
          </p:cNvPicPr>
          <p:nvPr/>
        </p:nvPicPr>
        <p:blipFill>
          <a:blip r:embed="rId4"/>
          <a:stretch>
            <a:fillRect/>
          </a:stretch>
        </p:blipFill>
        <p:spPr>
          <a:xfrm>
            <a:off x="354766" y="831719"/>
            <a:ext cx="4367135" cy="3480061"/>
          </a:xfrm>
          <a:prstGeom prst="rect">
            <a:avLst/>
          </a:prstGeom>
        </p:spPr>
      </p:pic>
      <p:sp>
        <p:nvSpPr>
          <p:cNvPr id="3" name="Hộp Văn bản 2">
            <a:extLst>
              <a:ext uri="{FF2B5EF4-FFF2-40B4-BE49-F238E27FC236}">
                <a16:creationId xmlns:a16="http://schemas.microsoft.com/office/drawing/2014/main" id="{B2FED908-5C7C-4C33-AFE9-CD9E3CEA5FCD}"/>
              </a:ext>
            </a:extLst>
          </p:cNvPr>
          <p:cNvSpPr txBox="1"/>
          <p:nvPr/>
        </p:nvSpPr>
        <p:spPr>
          <a:xfrm>
            <a:off x="4721901" y="831719"/>
            <a:ext cx="4309672" cy="3293209"/>
          </a:xfrm>
          <a:prstGeom prst="rect">
            <a:avLst/>
          </a:prstGeom>
          <a:noFill/>
        </p:spPr>
        <p:txBody>
          <a:bodyPr wrap="square" rtlCol="0">
            <a:spAutoFit/>
          </a:bodyPr>
          <a:lstStyle/>
          <a:p>
            <a:r>
              <a:rPr lang="en-US" sz="2400">
                <a:solidFill>
                  <a:srgbClr val="FFFFFF"/>
                </a:solidFill>
                <a:latin typeface="Fira Sans Condensed" panose="020B0604020202020204" charset="0"/>
              </a:rPr>
              <a:t>B</a:t>
            </a:r>
            <a:r>
              <a:rPr lang="vi-VN" sz="2400">
                <a:solidFill>
                  <a:srgbClr val="FFFFFF"/>
                </a:solidFill>
                <a:latin typeface="Fira Sans Condensed" panose="020B0604020202020204" charset="0"/>
              </a:rPr>
              <a:t>ư</a:t>
            </a:r>
            <a:r>
              <a:rPr lang="en-US" sz="2400">
                <a:solidFill>
                  <a:srgbClr val="FFFFFF"/>
                </a:solidFill>
                <a:latin typeface="Fira Sans Condensed" panose="020B0604020202020204" charset="0"/>
              </a:rPr>
              <a:t>ớc 1:</a:t>
            </a:r>
          </a:p>
          <a:p>
            <a:endParaRPr lang="en-US" sz="2400">
              <a:solidFill>
                <a:srgbClr val="FFFFFF"/>
              </a:solidFill>
              <a:latin typeface="Fira Sans Condensed" panose="020B0604020202020204" charset="0"/>
            </a:endParaRPr>
          </a:p>
          <a:p>
            <a:pPr marL="285750" indent="-285750">
              <a:buFont typeface="Arial" panose="020B0604020202020204" pitchFamily="34" charset="0"/>
              <a:buChar char="•"/>
            </a:pPr>
            <a:r>
              <a:rPr lang="en-US" sz="2000">
                <a:solidFill>
                  <a:srgbClr val="FFFFFF"/>
                </a:solidFill>
                <a:latin typeface="Fira Sans Condensed" panose="020B0604020202020204" charset="0"/>
              </a:rPr>
              <a:t>Sử dụng Haarcasade đ</a:t>
            </a:r>
            <a:r>
              <a:rPr lang="vi-VN" sz="2000">
                <a:solidFill>
                  <a:srgbClr val="FFFFFF"/>
                </a:solidFill>
                <a:latin typeface="Fira Sans Condensed" panose="020B0604020202020204" charset="0"/>
              </a:rPr>
              <a:t>ư</a:t>
            </a:r>
            <a:r>
              <a:rPr lang="en-US" sz="2000">
                <a:solidFill>
                  <a:srgbClr val="FFFFFF"/>
                </a:solidFill>
                <a:latin typeface="Fira Sans Condensed" panose="020B0604020202020204" charset="0"/>
              </a:rPr>
              <a:t>ợc xây dựng sẳn trong th</a:t>
            </a:r>
            <a:r>
              <a:rPr lang="vi-VN" sz="2000">
                <a:solidFill>
                  <a:srgbClr val="FFFFFF"/>
                </a:solidFill>
                <a:latin typeface="Fira Sans Condensed" panose="020B0604020202020204" charset="0"/>
              </a:rPr>
              <a:t>ư</a:t>
            </a:r>
            <a:r>
              <a:rPr lang="en-US" sz="2000">
                <a:solidFill>
                  <a:srgbClr val="FFFFFF"/>
                </a:solidFill>
                <a:latin typeface="Fira Sans Condensed" panose="020B0604020202020204" charset="0"/>
              </a:rPr>
              <a:t> viện OpenCV để cắt hình ảnh khuôn mặt từ camera</a:t>
            </a:r>
          </a:p>
          <a:p>
            <a:pPr marL="285750" indent="-285750">
              <a:buFont typeface="Arial" panose="020B0604020202020204" pitchFamily="34" charset="0"/>
              <a:buChar char="•"/>
            </a:pPr>
            <a:endParaRPr lang="en-US" sz="2000">
              <a:solidFill>
                <a:srgbClr val="FFFFFF"/>
              </a:solidFill>
              <a:latin typeface="Fira Sans Condensed" panose="020B0604020202020204" charset="0"/>
            </a:endParaRPr>
          </a:p>
          <a:p>
            <a:pPr marL="285750" indent="-285750">
              <a:buFont typeface="Arial" panose="020B0604020202020204" pitchFamily="34" charset="0"/>
              <a:buChar char="•"/>
            </a:pPr>
            <a:r>
              <a:rPr lang="en-US" sz="2000">
                <a:solidFill>
                  <a:srgbClr val="FFFFFF"/>
                </a:solidFill>
                <a:latin typeface="Fira Sans Condensed" panose="020B0604020202020204" charset="0"/>
              </a:rPr>
              <a:t>Chuyển màu hình ảnh sang ảnh xám</a:t>
            </a:r>
          </a:p>
          <a:p>
            <a:pPr marL="285750" indent="-285750">
              <a:buFont typeface="Arial" panose="020B0604020202020204" pitchFamily="34" charset="0"/>
              <a:buChar char="•"/>
            </a:pPr>
            <a:endParaRPr lang="en-US" sz="2000">
              <a:solidFill>
                <a:srgbClr val="FFFFFF"/>
              </a:solidFill>
              <a:latin typeface="Fira Sans Condensed" panose="020B0604020202020204" charset="0"/>
            </a:endParaRPr>
          </a:p>
          <a:p>
            <a:pPr marL="285750" indent="-285750">
              <a:buFont typeface="Arial" panose="020B0604020202020204" pitchFamily="34" charset="0"/>
              <a:buChar char="•"/>
            </a:pPr>
            <a:r>
              <a:rPr lang="en-US" sz="2000">
                <a:solidFill>
                  <a:srgbClr val="FFFFFF"/>
                </a:solidFill>
                <a:latin typeface="Fira Sans Condensed" panose="020B0604020202020204" charset="0"/>
              </a:rPr>
              <a:t>Lưu vào c</a:t>
            </a:r>
            <a:r>
              <a:rPr lang="vi-VN" sz="2000">
                <a:solidFill>
                  <a:srgbClr val="FFFFFF"/>
                </a:solidFill>
                <a:latin typeface="Fira Sans Condensed" panose="020B0604020202020204" charset="0"/>
              </a:rPr>
              <a:t>ơ</a:t>
            </a:r>
            <a:r>
              <a:rPr lang="en-US" sz="2000">
                <a:solidFill>
                  <a:srgbClr val="FFFFFF"/>
                </a:solidFill>
                <a:latin typeface="Fira Sans Condensed" panose="020B0604020202020204" charset="0"/>
              </a:rPr>
              <a:t> sở dữ liệu cùng với thông tin của sinh viên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5"/>
        <p:cNvGrpSpPr/>
        <p:nvPr/>
      </p:nvGrpSpPr>
      <p:grpSpPr>
        <a:xfrm>
          <a:off x="0" y="0"/>
          <a:ext cx="0" cy="0"/>
          <a:chOff x="0" y="0"/>
          <a:chExt cx="0" cy="0"/>
        </a:xfrm>
      </p:grpSpPr>
      <p:sp>
        <p:nvSpPr>
          <p:cNvPr id="406" name="Google Shape;406;p32"/>
          <p:cNvSpPr txBox="1">
            <a:spLocks noGrp="1"/>
          </p:cNvSpPr>
          <p:nvPr>
            <p:ph type="title"/>
          </p:nvPr>
        </p:nvSpPr>
        <p:spPr>
          <a:xfrm>
            <a:off x="720000" y="7511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Huấn luyện dữ liệu </a:t>
            </a:r>
            <a:br>
              <a:rPr lang="en-US"/>
            </a:br>
            <a:endParaRPr/>
          </a:p>
        </p:txBody>
      </p:sp>
      <p:pic>
        <p:nvPicPr>
          <p:cNvPr id="2" name="Hình ảnh 1">
            <a:extLst>
              <a:ext uri="{FF2B5EF4-FFF2-40B4-BE49-F238E27FC236}">
                <a16:creationId xmlns:a16="http://schemas.microsoft.com/office/drawing/2014/main" id="{4041C384-614D-4EAD-BD1E-26CF08D59FF0}"/>
              </a:ext>
            </a:extLst>
          </p:cNvPr>
          <p:cNvPicPr>
            <a:picLocks noChangeAspect="1"/>
          </p:cNvPicPr>
          <p:nvPr/>
        </p:nvPicPr>
        <p:blipFill>
          <a:blip r:embed="rId4"/>
          <a:stretch>
            <a:fillRect/>
          </a:stretch>
        </p:blipFill>
        <p:spPr>
          <a:xfrm>
            <a:off x="171764" y="1292628"/>
            <a:ext cx="4250336" cy="2558243"/>
          </a:xfrm>
          <a:prstGeom prst="rect">
            <a:avLst/>
          </a:prstGeom>
        </p:spPr>
      </p:pic>
      <p:sp>
        <p:nvSpPr>
          <p:cNvPr id="4" name="Hộp Văn bản 3">
            <a:extLst>
              <a:ext uri="{FF2B5EF4-FFF2-40B4-BE49-F238E27FC236}">
                <a16:creationId xmlns:a16="http://schemas.microsoft.com/office/drawing/2014/main" id="{58B13234-1410-4124-91A9-519B35795AC1}"/>
              </a:ext>
            </a:extLst>
          </p:cNvPr>
          <p:cNvSpPr txBox="1"/>
          <p:nvPr/>
        </p:nvSpPr>
        <p:spPr>
          <a:xfrm>
            <a:off x="4662564" y="1079033"/>
            <a:ext cx="4309672" cy="2985433"/>
          </a:xfrm>
          <a:prstGeom prst="rect">
            <a:avLst/>
          </a:prstGeom>
          <a:noFill/>
        </p:spPr>
        <p:txBody>
          <a:bodyPr wrap="square" rtlCol="0">
            <a:spAutoFit/>
          </a:bodyPr>
          <a:lstStyle/>
          <a:p>
            <a:r>
              <a:rPr lang="en-US" sz="2400">
                <a:solidFill>
                  <a:srgbClr val="FFFFFF"/>
                </a:solidFill>
                <a:latin typeface="Fira Sans Condensed" panose="020B0604020202020204" charset="0"/>
              </a:rPr>
              <a:t>B</a:t>
            </a:r>
            <a:r>
              <a:rPr lang="vi-VN" sz="2400">
                <a:solidFill>
                  <a:srgbClr val="FFFFFF"/>
                </a:solidFill>
                <a:latin typeface="Fira Sans Condensed" panose="020B0604020202020204" charset="0"/>
              </a:rPr>
              <a:t>ư</a:t>
            </a:r>
            <a:r>
              <a:rPr lang="en-US" sz="2400">
                <a:solidFill>
                  <a:srgbClr val="FFFFFF"/>
                </a:solidFill>
                <a:latin typeface="Fira Sans Condensed" panose="020B0604020202020204" charset="0"/>
              </a:rPr>
              <a:t>ớc 2:</a:t>
            </a:r>
          </a:p>
          <a:p>
            <a:endParaRPr lang="en-US" sz="2400">
              <a:solidFill>
                <a:srgbClr val="FFFFFF"/>
              </a:solidFill>
              <a:latin typeface="Fira Sans Condensed" panose="020B0604020202020204" charset="0"/>
            </a:endParaRPr>
          </a:p>
          <a:p>
            <a:pPr marL="285750" indent="-285750">
              <a:buFont typeface="Arial" panose="020B0604020202020204" pitchFamily="34" charset="0"/>
              <a:buChar char="•"/>
            </a:pPr>
            <a:r>
              <a:rPr lang="en-US" sz="2000">
                <a:solidFill>
                  <a:srgbClr val="FFFFFF"/>
                </a:solidFill>
                <a:latin typeface="Fira Sans Condensed" panose="020B0604020202020204" charset="0"/>
              </a:rPr>
              <a:t>Sử dụng thuật toán LBP trích xuất đặc tr</a:t>
            </a:r>
            <a:r>
              <a:rPr lang="vi-VN" sz="2000">
                <a:solidFill>
                  <a:srgbClr val="FFFFFF"/>
                </a:solidFill>
                <a:latin typeface="Fira Sans Condensed" panose="020B0604020202020204" charset="0"/>
              </a:rPr>
              <a:t>ư</a:t>
            </a:r>
            <a:r>
              <a:rPr lang="en-US" sz="2000">
                <a:solidFill>
                  <a:srgbClr val="FFFFFF"/>
                </a:solidFill>
                <a:latin typeface="Fira Sans Condensed" panose="020B0604020202020204" charset="0"/>
              </a:rPr>
              <a:t>ng của hình ảnh, tạo biểu đồ tần suất cho hình ảnh</a:t>
            </a:r>
          </a:p>
          <a:p>
            <a:pPr marL="285750" indent="-285750">
              <a:buFont typeface="Arial" panose="020B0604020202020204" pitchFamily="34" charset="0"/>
              <a:buChar char="•"/>
            </a:pPr>
            <a:endParaRPr lang="en-US" sz="2000">
              <a:solidFill>
                <a:srgbClr val="FFFFFF"/>
              </a:solidFill>
              <a:latin typeface="Fira Sans Condensed" panose="020B0604020202020204" charset="0"/>
            </a:endParaRPr>
          </a:p>
          <a:p>
            <a:pPr marL="285750" indent="-285750">
              <a:buFont typeface="Arial" panose="020B0604020202020204" pitchFamily="34" charset="0"/>
              <a:buChar char="•"/>
            </a:pPr>
            <a:r>
              <a:rPr lang="en-US" sz="2000">
                <a:solidFill>
                  <a:srgbClr val="FFFFFF"/>
                </a:solidFill>
                <a:latin typeface="Fira Sans Condensed" panose="020B0604020202020204" charset="0"/>
              </a:rPr>
              <a:t>Ghi nhớ dữ liệu vào file huấn luyện cùng với thông tin ảnh của sinh viên đ</a:t>
            </a:r>
            <a:r>
              <a:rPr lang="vi-VN" sz="2000">
                <a:solidFill>
                  <a:srgbClr val="FFFFFF"/>
                </a:solidFill>
                <a:latin typeface="Fira Sans Condensed" panose="020B0604020202020204" charset="0"/>
              </a:rPr>
              <a:t>ư</a:t>
            </a:r>
            <a:r>
              <a:rPr lang="en-US" sz="2000">
                <a:solidFill>
                  <a:srgbClr val="FFFFFF"/>
                </a:solidFill>
                <a:latin typeface="Fira Sans Condensed" panose="020B0604020202020204" charset="0"/>
              </a:rPr>
              <a:t>ợc huấn luyện</a:t>
            </a:r>
          </a:p>
        </p:txBody>
      </p:sp>
    </p:spTree>
    <p:extLst>
      <p:ext uri="{BB962C8B-B14F-4D97-AF65-F5344CB8AC3E}">
        <p14:creationId xmlns:p14="http://schemas.microsoft.com/office/powerpoint/2010/main" val="25527618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464695" y="971850"/>
            <a:ext cx="384593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t>Xác minh khuôn mặt</a:t>
            </a:r>
            <a:endParaRPr/>
          </a:p>
        </p:txBody>
      </p:sp>
      <p:sp>
        <p:nvSpPr>
          <p:cNvPr id="175" name="Google Shape;175;p30"/>
          <p:cNvSpPr txBox="1">
            <a:spLocks noGrp="1"/>
          </p:cNvSpPr>
          <p:nvPr>
            <p:ph type="subTitle" idx="1"/>
          </p:nvPr>
        </p:nvSpPr>
        <p:spPr>
          <a:xfrm>
            <a:off x="4917749" y="3290550"/>
            <a:ext cx="3649130" cy="523800"/>
          </a:xfrm>
          <a:prstGeom prst="rect">
            <a:avLst/>
          </a:prstGeom>
        </p:spPr>
        <p:txBody>
          <a:bodyPr spcFirstLastPara="1" wrap="square" lIns="91425" tIns="91425" rIns="91425" bIns="91425" anchor="t" anchorCtr="0">
            <a:noAutofit/>
          </a:bodyPr>
          <a:lstStyle/>
          <a:p>
            <a:r>
              <a:rPr lang="en-US" sz="2800" b="1"/>
              <a:t>Face Recognition</a:t>
            </a:r>
          </a:p>
        </p:txBody>
      </p:sp>
      <p:sp>
        <p:nvSpPr>
          <p:cNvPr id="176" name="Google Shape;176;p30"/>
          <p:cNvSpPr txBox="1">
            <a:spLocks noGrp="1"/>
          </p:cNvSpPr>
          <p:nvPr>
            <p:ph type="title" idx="2"/>
          </p:nvPr>
        </p:nvSpPr>
        <p:spPr>
          <a:xfrm>
            <a:off x="4849170" y="1001125"/>
            <a:ext cx="2758338"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a:t>
            </a:r>
            <a:endParaRPr/>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Tree>
    <p:extLst>
      <p:ext uri="{BB962C8B-B14F-4D97-AF65-F5344CB8AC3E}">
        <p14:creationId xmlns:p14="http://schemas.microsoft.com/office/powerpoint/2010/main" val="40963035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5"/>
        <p:cNvGrpSpPr/>
        <p:nvPr/>
      </p:nvGrpSpPr>
      <p:grpSpPr>
        <a:xfrm>
          <a:off x="0" y="0"/>
          <a:ext cx="0" cy="0"/>
          <a:chOff x="0" y="0"/>
          <a:chExt cx="0" cy="0"/>
        </a:xfrm>
      </p:grpSpPr>
      <p:sp>
        <p:nvSpPr>
          <p:cNvPr id="406" name="Google Shape;406;p32"/>
          <p:cNvSpPr txBox="1">
            <a:spLocks noGrp="1"/>
          </p:cNvSpPr>
          <p:nvPr>
            <p:ph type="title"/>
          </p:nvPr>
        </p:nvSpPr>
        <p:spPr>
          <a:xfrm>
            <a:off x="720000" y="7511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Xác minh khuôn mặt</a:t>
            </a:r>
            <a:br>
              <a:rPr lang="en-US"/>
            </a:br>
            <a:endParaRPr/>
          </a:p>
        </p:txBody>
      </p:sp>
      <p:sp>
        <p:nvSpPr>
          <p:cNvPr id="4" name="Hộp Văn bản 3">
            <a:extLst>
              <a:ext uri="{FF2B5EF4-FFF2-40B4-BE49-F238E27FC236}">
                <a16:creationId xmlns:a16="http://schemas.microsoft.com/office/drawing/2014/main" id="{58B13234-1410-4124-91A9-519B35795AC1}"/>
              </a:ext>
            </a:extLst>
          </p:cNvPr>
          <p:cNvSpPr txBox="1"/>
          <p:nvPr/>
        </p:nvSpPr>
        <p:spPr>
          <a:xfrm>
            <a:off x="4572000" y="1214203"/>
            <a:ext cx="4309672" cy="3170099"/>
          </a:xfrm>
          <a:prstGeom prst="rect">
            <a:avLst/>
          </a:prstGeom>
          <a:noFill/>
        </p:spPr>
        <p:txBody>
          <a:bodyPr wrap="square" rtlCol="0">
            <a:spAutoFit/>
          </a:bodyPr>
          <a:lstStyle/>
          <a:p>
            <a:r>
              <a:rPr lang="en-US" sz="2000">
                <a:solidFill>
                  <a:srgbClr val="FFFFFF"/>
                </a:solidFill>
                <a:latin typeface="Fira Sans Condensed" panose="020B0604020202020204" charset="0"/>
              </a:rPr>
              <a:t>B</a:t>
            </a:r>
            <a:r>
              <a:rPr lang="vi-VN" sz="2000">
                <a:solidFill>
                  <a:srgbClr val="FFFFFF"/>
                </a:solidFill>
                <a:latin typeface="Fira Sans Condensed" panose="020B0604020202020204" charset="0"/>
              </a:rPr>
              <a:t>ư</a:t>
            </a:r>
            <a:r>
              <a:rPr lang="en-US" sz="2000">
                <a:solidFill>
                  <a:srgbClr val="FFFFFF"/>
                </a:solidFill>
                <a:latin typeface="Fira Sans Condensed" panose="020B0604020202020204" charset="0"/>
              </a:rPr>
              <a:t>ớc 1 :</a:t>
            </a:r>
          </a:p>
          <a:p>
            <a:endParaRPr lang="en-US" sz="2000">
              <a:solidFill>
                <a:srgbClr val="FFFFFF"/>
              </a:solidFill>
              <a:latin typeface="Fira Sans Condensed" panose="020B0604020202020204" charset="0"/>
            </a:endParaRPr>
          </a:p>
          <a:p>
            <a:pPr marL="342900" indent="-342900">
              <a:buFont typeface="Arial" panose="020B0604020202020204" pitchFamily="34" charset="0"/>
              <a:buChar char="•"/>
            </a:pPr>
            <a:r>
              <a:rPr lang="en-US" sz="2000">
                <a:solidFill>
                  <a:srgbClr val="FFFFFF"/>
                </a:solidFill>
                <a:latin typeface="Fira Sans Condensed" panose="020B0604020202020204" charset="0"/>
              </a:rPr>
              <a:t>Lặp lại b</a:t>
            </a:r>
            <a:r>
              <a:rPr lang="vi-VN" sz="2000">
                <a:solidFill>
                  <a:srgbClr val="FFFFFF"/>
                </a:solidFill>
                <a:latin typeface="Fira Sans Condensed" panose="020B0604020202020204" charset="0"/>
              </a:rPr>
              <a:t>ư</a:t>
            </a:r>
            <a:r>
              <a:rPr lang="en-US" sz="2000">
                <a:solidFill>
                  <a:srgbClr val="FFFFFF"/>
                </a:solidFill>
                <a:latin typeface="Fira Sans Condensed" panose="020B0604020202020204" charset="0"/>
              </a:rPr>
              <a:t>ớc nhận dạng khuôn mặt</a:t>
            </a:r>
          </a:p>
          <a:p>
            <a:pPr marL="342900" indent="-342900">
              <a:buFont typeface="Arial" panose="020B0604020202020204" pitchFamily="34" charset="0"/>
              <a:buChar char="•"/>
            </a:pPr>
            <a:endParaRPr lang="en-US" sz="2000">
              <a:solidFill>
                <a:srgbClr val="FFFFFF"/>
              </a:solidFill>
              <a:latin typeface="Fira Sans Condensed" panose="020B0604020202020204" charset="0"/>
            </a:endParaRPr>
          </a:p>
          <a:p>
            <a:pPr marL="342900" indent="-342900">
              <a:buFont typeface="Arial" panose="020B0604020202020204" pitchFamily="34" charset="0"/>
              <a:buChar char="•"/>
            </a:pPr>
            <a:r>
              <a:rPr lang="en-US" sz="2000">
                <a:solidFill>
                  <a:srgbClr val="FFFFFF"/>
                </a:solidFill>
                <a:latin typeface="Fira Sans Condensed" panose="020B0604020202020204" charset="0"/>
              </a:rPr>
              <a:t>Sử dụng thuật toán LBP liên tục tính toán dữ liệu khuôn mặt các khung hình trong camera</a:t>
            </a:r>
          </a:p>
          <a:p>
            <a:pPr marL="285750" indent="-285750">
              <a:buFont typeface="Arial" panose="020B0604020202020204" pitchFamily="34" charset="0"/>
              <a:buChar char="•"/>
            </a:pPr>
            <a:endParaRPr lang="en-US" sz="2000">
              <a:solidFill>
                <a:srgbClr val="FFFFFF"/>
              </a:solidFill>
              <a:latin typeface="Fira Sans Condensed" panose="020B0604020202020204" charset="0"/>
            </a:endParaRPr>
          </a:p>
          <a:p>
            <a:pPr marL="285750" indent="-285750">
              <a:buFont typeface="Arial" panose="020B0604020202020204" pitchFamily="34" charset="0"/>
              <a:buChar char="•"/>
            </a:pPr>
            <a:r>
              <a:rPr lang="en-US" sz="2000">
                <a:solidFill>
                  <a:srgbClr val="FFFFFF"/>
                </a:solidFill>
                <a:latin typeface="Fira Sans Condensed" panose="020B0604020202020204" charset="0"/>
              </a:rPr>
              <a:t>So sánh dữ liệu đã đ</a:t>
            </a:r>
            <a:r>
              <a:rPr lang="vi-VN" sz="2000">
                <a:solidFill>
                  <a:srgbClr val="FFFFFF"/>
                </a:solidFill>
                <a:latin typeface="Fira Sans Condensed" panose="020B0604020202020204" charset="0"/>
              </a:rPr>
              <a:t>ư</a:t>
            </a:r>
            <a:r>
              <a:rPr lang="en-US" sz="2000">
                <a:solidFill>
                  <a:srgbClr val="FFFFFF"/>
                </a:solidFill>
                <a:latin typeface="Fira Sans Condensed" panose="020B0604020202020204" charset="0"/>
              </a:rPr>
              <a:t>ợc huấn luyện để xác minh danh tính sinh viên</a:t>
            </a:r>
          </a:p>
        </p:txBody>
      </p:sp>
      <p:pic>
        <p:nvPicPr>
          <p:cNvPr id="3" name="Hình ảnh 2">
            <a:extLst>
              <a:ext uri="{FF2B5EF4-FFF2-40B4-BE49-F238E27FC236}">
                <a16:creationId xmlns:a16="http://schemas.microsoft.com/office/drawing/2014/main" id="{46A82CF6-6C97-4A71-9273-BA309AA9502A}"/>
              </a:ext>
            </a:extLst>
          </p:cNvPr>
          <p:cNvPicPr>
            <a:picLocks noChangeAspect="1"/>
          </p:cNvPicPr>
          <p:nvPr/>
        </p:nvPicPr>
        <p:blipFill>
          <a:blip r:embed="rId4"/>
          <a:stretch>
            <a:fillRect/>
          </a:stretch>
        </p:blipFill>
        <p:spPr>
          <a:xfrm>
            <a:off x="345165" y="1214203"/>
            <a:ext cx="3896536" cy="3149340"/>
          </a:xfrm>
          <a:prstGeom prst="rect">
            <a:avLst/>
          </a:prstGeom>
        </p:spPr>
      </p:pic>
    </p:spTree>
    <p:extLst>
      <p:ext uri="{BB962C8B-B14F-4D97-AF65-F5344CB8AC3E}">
        <p14:creationId xmlns:p14="http://schemas.microsoft.com/office/powerpoint/2010/main" val="5534591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5"/>
        <p:cNvGrpSpPr/>
        <p:nvPr/>
      </p:nvGrpSpPr>
      <p:grpSpPr>
        <a:xfrm>
          <a:off x="0" y="0"/>
          <a:ext cx="0" cy="0"/>
          <a:chOff x="0" y="0"/>
          <a:chExt cx="0" cy="0"/>
        </a:xfrm>
      </p:grpSpPr>
      <p:sp>
        <p:nvSpPr>
          <p:cNvPr id="406" name="Google Shape;406;p32"/>
          <p:cNvSpPr txBox="1">
            <a:spLocks noGrp="1"/>
          </p:cNvSpPr>
          <p:nvPr>
            <p:ph type="title"/>
          </p:nvPr>
        </p:nvSpPr>
        <p:spPr>
          <a:xfrm>
            <a:off x="720000" y="7511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Xác minh khuôn mặt</a:t>
            </a:r>
            <a:br>
              <a:rPr lang="en-US"/>
            </a:br>
            <a:endParaRPr/>
          </a:p>
        </p:txBody>
      </p:sp>
      <p:sp>
        <p:nvSpPr>
          <p:cNvPr id="4" name="Hộp Văn bản 3">
            <a:extLst>
              <a:ext uri="{FF2B5EF4-FFF2-40B4-BE49-F238E27FC236}">
                <a16:creationId xmlns:a16="http://schemas.microsoft.com/office/drawing/2014/main" id="{58B13234-1410-4124-91A9-519B35795AC1}"/>
              </a:ext>
            </a:extLst>
          </p:cNvPr>
          <p:cNvSpPr txBox="1"/>
          <p:nvPr/>
        </p:nvSpPr>
        <p:spPr>
          <a:xfrm>
            <a:off x="4572000" y="1550813"/>
            <a:ext cx="4309672" cy="1631216"/>
          </a:xfrm>
          <a:prstGeom prst="rect">
            <a:avLst/>
          </a:prstGeom>
          <a:noFill/>
        </p:spPr>
        <p:txBody>
          <a:bodyPr wrap="square" rtlCol="0">
            <a:spAutoFit/>
          </a:bodyPr>
          <a:lstStyle/>
          <a:p>
            <a:r>
              <a:rPr lang="en-US" sz="2000">
                <a:solidFill>
                  <a:srgbClr val="FFFFFF"/>
                </a:solidFill>
                <a:latin typeface="Fira Sans Condensed" panose="020B0604020202020204" charset="0"/>
              </a:rPr>
              <a:t>B</a:t>
            </a:r>
            <a:r>
              <a:rPr lang="vi-VN" sz="2000">
                <a:solidFill>
                  <a:srgbClr val="FFFFFF"/>
                </a:solidFill>
                <a:latin typeface="Fira Sans Condensed" panose="020B0604020202020204" charset="0"/>
              </a:rPr>
              <a:t>ư</a:t>
            </a:r>
            <a:r>
              <a:rPr lang="en-US" sz="2000">
                <a:solidFill>
                  <a:srgbClr val="FFFFFF"/>
                </a:solidFill>
                <a:latin typeface="Fira Sans Condensed" panose="020B0604020202020204" charset="0"/>
              </a:rPr>
              <a:t>ớc 2 :</a:t>
            </a:r>
          </a:p>
          <a:p>
            <a:endParaRPr lang="en-US" sz="2000">
              <a:solidFill>
                <a:srgbClr val="FFFFFF"/>
              </a:solidFill>
              <a:latin typeface="Fira Sans Condensed" panose="020B0604020202020204" charset="0"/>
            </a:endParaRPr>
          </a:p>
          <a:p>
            <a:pPr marL="342900" indent="-342900">
              <a:buFont typeface="Arial" panose="020B0604020202020204" pitchFamily="34" charset="0"/>
              <a:buChar char="•"/>
            </a:pPr>
            <a:r>
              <a:rPr lang="en-US" sz="2000">
                <a:solidFill>
                  <a:srgbClr val="FFFFFF"/>
                </a:solidFill>
                <a:latin typeface="Fira Sans Condensed" panose="020B0604020202020204" charset="0"/>
              </a:rPr>
              <a:t>Lưu dữ liệu buổi học vào database</a:t>
            </a:r>
          </a:p>
          <a:p>
            <a:pPr marL="342900" indent="-342900">
              <a:buFont typeface="Arial" panose="020B0604020202020204" pitchFamily="34" charset="0"/>
              <a:buChar char="•"/>
            </a:pPr>
            <a:endParaRPr lang="en-US" sz="2000">
              <a:solidFill>
                <a:srgbClr val="FFFFFF"/>
              </a:solidFill>
              <a:latin typeface="Fira Sans Condensed" panose="020B0604020202020204" charset="0"/>
            </a:endParaRPr>
          </a:p>
          <a:p>
            <a:pPr marL="342900" indent="-342900">
              <a:buFont typeface="Arial" panose="020B0604020202020204" pitchFamily="34" charset="0"/>
              <a:buChar char="•"/>
            </a:pPr>
            <a:r>
              <a:rPr lang="en-US" sz="2000">
                <a:solidFill>
                  <a:srgbClr val="FFFFFF"/>
                </a:solidFill>
                <a:latin typeface="Fira Sans Condensed" panose="020B0604020202020204" charset="0"/>
              </a:rPr>
              <a:t>Kiểm tra, truy xuất dữ liệu buổi học</a:t>
            </a:r>
          </a:p>
        </p:txBody>
      </p:sp>
      <p:pic>
        <p:nvPicPr>
          <p:cNvPr id="2" name="Hình ảnh 1">
            <a:extLst>
              <a:ext uri="{FF2B5EF4-FFF2-40B4-BE49-F238E27FC236}">
                <a16:creationId xmlns:a16="http://schemas.microsoft.com/office/drawing/2014/main" id="{87EB5D88-C6D0-4151-903C-00807C6571D6}"/>
              </a:ext>
            </a:extLst>
          </p:cNvPr>
          <p:cNvPicPr>
            <a:picLocks noChangeAspect="1"/>
          </p:cNvPicPr>
          <p:nvPr/>
        </p:nvPicPr>
        <p:blipFill>
          <a:blip r:embed="rId4"/>
          <a:stretch>
            <a:fillRect/>
          </a:stretch>
        </p:blipFill>
        <p:spPr>
          <a:xfrm>
            <a:off x="511383" y="1152441"/>
            <a:ext cx="3640892" cy="2727761"/>
          </a:xfrm>
          <a:prstGeom prst="rect">
            <a:avLst/>
          </a:prstGeom>
        </p:spPr>
      </p:pic>
    </p:spTree>
    <p:extLst>
      <p:ext uri="{BB962C8B-B14F-4D97-AF65-F5344CB8AC3E}">
        <p14:creationId xmlns:p14="http://schemas.microsoft.com/office/powerpoint/2010/main" val="32570772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5"/>
        <p:cNvGrpSpPr/>
        <p:nvPr/>
      </p:nvGrpSpPr>
      <p:grpSpPr>
        <a:xfrm>
          <a:off x="0" y="0"/>
          <a:ext cx="0" cy="0"/>
          <a:chOff x="0" y="0"/>
          <a:chExt cx="0" cy="0"/>
        </a:xfrm>
      </p:grpSpPr>
      <p:sp>
        <p:nvSpPr>
          <p:cNvPr id="406" name="Google Shape;406;p32"/>
          <p:cNvSpPr txBox="1">
            <a:spLocks noGrp="1"/>
          </p:cNvSpPr>
          <p:nvPr>
            <p:ph type="title"/>
          </p:nvPr>
        </p:nvSpPr>
        <p:spPr>
          <a:xfrm>
            <a:off x="644813" y="1270964"/>
            <a:ext cx="7854373" cy="862713"/>
          </a:xfrm>
          <a:prstGeom prst="rect">
            <a:avLst/>
          </a:prstGeom>
        </p:spPr>
        <p:txBody>
          <a:bodyPr spcFirstLastPara="1" wrap="square" lIns="91425" tIns="91425" rIns="91425" bIns="91425" anchor="t" anchorCtr="0">
            <a:noAutofit/>
          </a:bodyPr>
          <a:lstStyle/>
          <a:p>
            <a:pPr lvl="0"/>
            <a:r>
              <a:rPr lang="en-US"/>
              <a:t>Bài thuyết trình đ</a:t>
            </a:r>
            <a:r>
              <a:rPr lang="vi-VN"/>
              <a:t>ư</a:t>
            </a:r>
            <a:r>
              <a:rPr lang="en-US"/>
              <a:t>ợc lấy t</a:t>
            </a:r>
            <a:r>
              <a:rPr lang="vi-VN"/>
              <a:t>ư</a:t>
            </a:r>
            <a:r>
              <a:rPr lang="en-US"/>
              <a:t> liệu từ :</a:t>
            </a:r>
            <a:br>
              <a:rPr lang="en-US"/>
            </a:br>
            <a:r>
              <a:rPr lang="en-US"/>
              <a:t>https://towardsdatascience.com/</a:t>
            </a:r>
            <a:br>
              <a:rPr lang="en-US"/>
            </a:br>
            <a:r>
              <a:rPr lang="en-US"/>
              <a:t>https://docs.opencv.org/</a:t>
            </a:r>
            <a:br>
              <a:rPr lang="en-US"/>
            </a:br>
            <a:r>
              <a:rPr lang="en-US"/>
              <a:t>https://github.com/</a:t>
            </a:r>
            <a:br>
              <a:rPr lang="en-US"/>
            </a:br>
            <a:r>
              <a:rPr lang="en-US"/>
              <a:t>và nhiều nghiên cứu, đồ án khác</a:t>
            </a:r>
            <a:br>
              <a:rPr lang="en-US"/>
            </a:br>
            <a:br>
              <a:rPr lang="en-US"/>
            </a:br>
            <a:br>
              <a:rPr lang="en-US"/>
            </a:br>
            <a:br>
              <a:rPr lang="en-US"/>
            </a:br>
            <a:endParaRPr/>
          </a:p>
        </p:txBody>
      </p:sp>
    </p:spTree>
    <p:extLst>
      <p:ext uri="{BB962C8B-B14F-4D97-AF65-F5344CB8AC3E}">
        <p14:creationId xmlns:p14="http://schemas.microsoft.com/office/powerpoint/2010/main" val="26492159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5"/>
        <p:cNvGrpSpPr/>
        <p:nvPr/>
      </p:nvGrpSpPr>
      <p:grpSpPr>
        <a:xfrm>
          <a:off x="0" y="0"/>
          <a:ext cx="0" cy="0"/>
          <a:chOff x="0" y="0"/>
          <a:chExt cx="0" cy="0"/>
        </a:xfrm>
      </p:grpSpPr>
      <p:sp>
        <p:nvSpPr>
          <p:cNvPr id="406" name="Google Shape;406;p32"/>
          <p:cNvSpPr txBox="1">
            <a:spLocks noGrp="1"/>
          </p:cNvSpPr>
          <p:nvPr>
            <p:ph type="title"/>
          </p:nvPr>
        </p:nvSpPr>
        <p:spPr>
          <a:xfrm>
            <a:off x="644813" y="2140393"/>
            <a:ext cx="7854373" cy="8627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a:t>Câu hỏi ?</a:t>
            </a:r>
            <a:endParaRPr sz="3600"/>
          </a:p>
        </p:txBody>
      </p:sp>
    </p:spTree>
    <p:extLst>
      <p:ext uri="{BB962C8B-B14F-4D97-AF65-F5344CB8AC3E}">
        <p14:creationId xmlns:p14="http://schemas.microsoft.com/office/powerpoint/2010/main" val="307862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5"/>
        <p:cNvGrpSpPr/>
        <p:nvPr/>
      </p:nvGrpSpPr>
      <p:grpSpPr>
        <a:xfrm>
          <a:off x="0" y="0"/>
          <a:ext cx="0" cy="0"/>
          <a:chOff x="0" y="0"/>
          <a:chExt cx="0" cy="0"/>
        </a:xfrm>
      </p:grpSpPr>
      <p:sp>
        <p:nvSpPr>
          <p:cNvPr id="406" name="Google Shape;406;p32"/>
          <p:cNvSpPr txBox="1">
            <a:spLocks noGrp="1"/>
          </p:cNvSpPr>
          <p:nvPr>
            <p:ph type="title"/>
          </p:nvPr>
        </p:nvSpPr>
        <p:spPr>
          <a:xfrm>
            <a:off x="644813" y="2140393"/>
            <a:ext cx="7854373" cy="8627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a:t>Cảm </a:t>
            </a:r>
            <a:r>
              <a:rPr lang="vi-VN" sz="3600"/>
              <a:t>ơ</a:t>
            </a:r>
            <a:r>
              <a:rPr lang="en-US" sz="3600"/>
              <a:t>n thầy và các bạn đã lắng nghe !</a:t>
            </a:r>
            <a:endParaRPr/>
          </a:p>
        </p:txBody>
      </p:sp>
    </p:spTree>
    <p:extLst>
      <p:ext uri="{BB962C8B-B14F-4D97-AF65-F5344CB8AC3E}">
        <p14:creationId xmlns:p14="http://schemas.microsoft.com/office/powerpoint/2010/main" val="3739710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152982" y="1954512"/>
            <a:ext cx="3155602" cy="12344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a:t>Ph</a:t>
            </a:r>
            <a:r>
              <a:rPr lang="vi-VN" sz="3200"/>
              <a:t>ư</a:t>
            </a:r>
            <a:r>
              <a:rPr lang="en-US" sz="3200"/>
              <a:t>ơng pháp </a:t>
            </a:r>
            <a:br>
              <a:rPr lang="en-US" sz="3200"/>
            </a:br>
            <a:r>
              <a:rPr lang="en-US" sz="3200"/>
              <a:t>điểm danh</a:t>
            </a:r>
            <a:endParaRPr sz="3200"/>
          </a:p>
        </p:txBody>
      </p:sp>
      <p:cxnSp>
        <p:nvCxnSpPr>
          <p:cNvPr id="143" name="Google Shape;143;p28"/>
          <p:cNvCxnSpPr>
            <a:cxnSpLocks/>
          </p:cNvCxnSpPr>
          <p:nvPr/>
        </p:nvCxnSpPr>
        <p:spPr>
          <a:xfrm>
            <a:off x="5342281" y="465708"/>
            <a:ext cx="0" cy="4166252"/>
          </a:xfrm>
          <a:prstGeom prst="straightConnector1">
            <a:avLst/>
          </a:prstGeom>
          <a:noFill/>
          <a:ln w="19050" cap="flat" cmpd="sng">
            <a:solidFill>
              <a:srgbClr val="F3F3F3"/>
            </a:solidFill>
            <a:prstDash val="solid"/>
            <a:round/>
            <a:headEnd type="oval" w="med" len="med"/>
            <a:tailEnd type="oval" w="med" len="med"/>
          </a:ln>
        </p:spPr>
      </p:cxnSp>
      <p:sp>
        <p:nvSpPr>
          <p:cNvPr id="144" name="Google Shape;144;p28"/>
          <p:cNvSpPr txBox="1"/>
          <p:nvPr/>
        </p:nvSpPr>
        <p:spPr>
          <a:xfrm>
            <a:off x="3174306" y="713528"/>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2000">
                <a:solidFill>
                  <a:srgbClr val="F3F3F3"/>
                </a:solidFill>
                <a:latin typeface="Fira Sans Condensed Light"/>
                <a:ea typeface="Fira Sans Condensed Light"/>
                <a:cs typeface="Fira Sans Condensed Light"/>
                <a:sym typeface="Fira Sans Condensed Light"/>
              </a:rPr>
              <a:t>Gọi tên sinh viên  </a:t>
            </a:r>
            <a:endParaRPr sz="2000">
              <a:solidFill>
                <a:srgbClr val="F3F3F3"/>
              </a:solidFill>
              <a:latin typeface="Fira Sans Condensed Light"/>
              <a:ea typeface="Fira Sans Condensed Light"/>
              <a:cs typeface="Fira Sans Condensed Light"/>
              <a:sym typeface="Fira Sans Condensed Light"/>
            </a:endParaRPr>
          </a:p>
        </p:txBody>
      </p:sp>
      <p:sp>
        <p:nvSpPr>
          <p:cNvPr id="145" name="Google Shape;145;p28"/>
          <p:cNvSpPr txBox="1"/>
          <p:nvPr/>
        </p:nvSpPr>
        <p:spPr>
          <a:xfrm>
            <a:off x="5446556" y="713528"/>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solidFill>
                  <a:srgbClr val="F3F3F3"/>
                </a:solidFill>
                <a:latin typeface="Rajdhani"/>
                <a:ea typeface="Rajdhani"/>
                <a:cs typeface="Rajdhani"/>
                <a:sym typeface="Rajdhani"/>
              </a:rPr>
              <a:t>Ngày x</a:t>
            </a:r>
            <a:r>
              <a:rPr lang="vi-VN" sz="2400" b="1">
                <a:solidFill>
                  <a:srgbClr val="F3F3F3"/>
                </a:solidFill>
                <a:latin typeface="Rajdhani"/>
                <a:ea typeface="Rajdhani"/>
                <a:cs typeface="Rajdhani"/>
                <a:sym typeface="Rajdhani"/>
              </a:rPr>
              <a:t>ư</a:t>
            </a:r>
            <a:r>
              <a:rPr lang="en-US" sz="2400" b="1">
                <a:solidFill>
                  <a:srgbClr val="F3F3F3"/>
                </a:solidFill>
                <a:latin typeface="Rajdhani"/>
                <a:ea typeface="Rajdhani"/>
                <a:cs typeface="Rajdhani"/>
                <a:sym typeface="Rajdhani"/>
              </a:rPr>
              <a:t>a</a:t>
            </a:r>
            <a:endParaRPr sz="2400" b="1">
              <a:solidFill>
                <a:srgbClr val="F3F3F3"/>
              </a:solidFill>
              <a:latin typeface="Rajdhani"/>
              <a:ea typeface="Rajdhani"/>
              <a:cs typeface="Rajdhani"/>
              <a:sym typeface="Rajdhani"/>
            </a:endParaRPr>
          </a:p>
        </p:txBody>
      </p:sp>
      <p:sp>
        <p:nvSpPr>
          <p:cNvPr id="146" name="Google Shape;146;p28"/>
          <p:cNvSpPr txBox="1"/>
          <p:nvPr/>
        </p:nvSpPr>
        <p:spPr>
          <a:xfrm>
            <a:off x="5446555" y="1375393"/>
            <a:ext cx="3337681" cy="62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rgbClr val="F3F3F3"/>
                </a:solidFill>
                <a:latin typeface="Fira Sans Condensed Light"/>
                <a:ea typeface="Fira Sans Condensed Light"/>
                <a:cs typeface="Fira Sans Condensed Light"/>
                <a:sym typeface="Fira Sans Condensed Light"/>
              </a:rPr>
              <a:t>Chia nhỏ lớp thành các tổ và do tổ tr</a:t>
            </a:r>
            <a:r>
              <a:rPr lang="vi-VN" sz="2000">
                <a:solidFill>
                  <a:srgbClr val="F3F3F3"/>
                </a:solidFill>
                <a:latin typeface="Fira Sans Condensed Light"/>
                <a:ea typeface="Fira Sans Condensed Light"/>
                <a:cs typeface="Fira Sans Condensed Light"/>
                <a:sym typeface="Fira Sans Condensed Light"/>
              </a:rPr>
              <a:t>ư</a:t>
            </a:r>
            <a:r>
              <a:rPr lang="en-US" sz="2000">
                <a:solidFill>
                  <a:srgbClr val="F3F3F3"/>
                </a:solidFill>
                <a:latin typeface="Fira Sans Condensed Light"/>
                <a:ea typeface="Fira Sans Condensed Light"/>
                <a:cs typeface="Fira Sans Condensed Light"/>
                <a:sym typeface="Fira Sans Condensed Light"/>
              </a:rPr>
              <a:t>ờng điểm danh</a:t>
            </a:r>
            <a:endParaRPr sz="2000">
              <a:solidFill>
                <a:srgbClr val="F3F3F3"/>
              </a:solidFill>
              <a:latin typeface="Fira Sans Condensed Light"/>
              <a:ea typeface="Fira Sans Condensed Light"/>
              <a:cs typeface="Fira Sans Condensed Light"/>
              <a:sym typeface="Fira Sans Condensed Light"/>
            </a:endParaRPr>
          </a:p>
        </p:txBody>
      </p:sp>
      <p:sp>
        <p:nvSpPr>
          <p:cNvPr id="147" name="Google Shape;147;p28"/>
          <p:cNvSpPr txBox="1"/>
          <p:nvPr/>
        </p:nvSpPr>
        <p:spPr>
          <a:xfrm>
            <a:off x="2335238" y="2463233"/>
            <a:ext cx="290277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2000">
                <a:solidFill>
                  <a:srgbClr val="F3F3F3"/>
                </a:solidFill>
                <a:latin typeface="Fira Sans Condensed Light"/>
                <a:ea typeface="Fira Sans Condensed Light"/>
                <a:cs typeface="Fira Sans Condensed Light"/>
                <a:sym typeface="Fira Sans Condensed Light"/>
              </a:rPr>
              <a:t>Cho sinh viên làm </a:t>
            </a:r>
          </a:p>
          <a:p>
            <a:pPr marL="0" lvl="0" indent="0" algn="r" rtl="0">
              <a:spcBef>
                <a:spcPts val="0"/>
              </a:spcBef>
              <a:spcAft>
                <a:spcPts val="0"/>
              </a:spcAft>
              <a:buNone/>
            </a:pPr>
            <a:r>
              <a:rPr lang="en-US" sz="2000">
                <a:solidFill>
                  <a:srgbClr val="F3F3F3"/>
                </a:solidFill>
                <a:latin typeface="Fira Sans Condensed Light"/>
                <a:ea typeface="Fira Sans Condensed Light"/>
                <a:cs typeface="Fira Sans Condensed Light"/>
                <a:sym typeface="Fira Sans Condensed Light"/>
              </a:rPr>
              <a:t>bài tập, kiểm tra,  </a:t>
            </a:r>
          </a:p>
          <a:p>
            <a:pPr marL="0" lvl="0" indent="0" algn="r" rtl="0">
              <a:spcBef>
                <a:spcPts val="0"/>
              </a:spcBef>
              <a:spcAft>
                <a:spcPts val="0"/>
              </a:spcAft>
              <a:buNone/>
            </a:pPr>
            <a:r>
              <a:rPr lang="en-US" sz="2000">
                <a:solidFill>
                  <a:srgbClr val="F3F3F3"/>
                </a:solidFill>
                <a:latin typeface="Fira Sans Condensed Light"/>
                <a:ea typeface="Fira Sans Condensed Light"/>
                <a:cs typeface="Fira Sans Condensed Light"/>
                <a:sym typeface="Fira Sans Condensed Light"/>
              </a:rPr>
              <a:t>điểm danh theo bài làm</a:t>
            </a:r>
            <a:endParaRPr sz="2000">
              <a:solidFill>
                <a:srgbClr val="F3F3F3"/>
              </a:solidFill>
              <a:latin typeface="Fira Sans Condensed Light"/>
              <a:ea typeface="Fira Sans Condensed Light"/>
              <a:cs typeface="Fira Sans Condensed Light"/>
              <a:sym typeface="Fira Sans Condensed Light"/>
            </a:endParaRPr>
          </a:p>
        </p:txBody>
      </p:sp>
      <p:sp>
        <p:nvSpPr>
          <p:cNvPr id="148" name="Google Shape;148;p28"/>
          <p:cNvSpPr txBox="1"/>
          <p:nvPr/>
        </p:nvSpPr>
        <p:spPr>
          <a:xfrm>
            <a:off x="5446555" y="3619629"/>
            <a:ext cx="3457602"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a:solidFill>
                  <a:srgbClr val="F3F3F3"/>
                </a:solidFill>
                <a:latin typeface="Fira Sans Condensed Light"/>
                <a:ea typeface="Fira Sans Condensed Light"/>
                <a:cs typeface="Fira Sans Condensed Light"/>
                <a:sym typeface="Fira Sans Condensed Light"/>
              </a:rPr>
              <a:t>Điểm danh qua thẻ, vân tay</a:t>
            </a:r>
            <a:endParaRPr sz="2000">
              <a:solidFill>
                <a:srgbClr val="F3F3F3"/>
              </a:solidFill>
              <a:latin typeface="Fira Sans Condensed Light"/>
              <a:ea typeface="Fira Sans Condensed Light"/>
              <a:cs typeface="Fira Sans Condensed Light"/>
              <a:sym typeface="Fira Sans Condensed Light"/>
            </a:endParaRPr>
          </a:p>
        </p:txBody>
      </p:sp>
      <p:sp>
        <p:nvSpPr>
          <p:cNvPr id="149" name="Google Shape;149;p28"/>
          <p:cNvSpPr txBox="1"/>
          <p:nvPr/>
        </p:nvSpPr>
        <p:spPr>
          <a:xfrm>
            <a:off x="3174306" y="1375393"/>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2400" b="1">
                <a:solidFill>
                  <a:srgbClr val="F3F3F3"/>
                </a:solidFill>
                <a:latin typeface="Rajdhani"/>
                <a:ea typeface="Rajdhani"/>
                <a:cs typeface="Rajdhani"/>
                <a:sym typeface="Rajdhani"/>
              </a:rPr>
              <a:t>Cải tiến</a:t>
            </a:r>
            <a:endParaRPr sz="2400" b="1">
              <a:solidFill>
                <a:srgbClr val="F3F3F3"/>
              </a:solidFill>
              <a:latin typeface="Rajdhani"/>
              <a:ea typeface="Rajdhani"/>
              <a:cs typeface="Rajdhani"/>
              <a:sym typeface="Rajdhani"/>
            </a:endParaRPr>
          </a:p>
        </p:txBody>
      </p:sp>
      <p:sp>
        <p:nvSpPr>
          <p:cNvPr id="150" name="Google Shape;150;p28"/>
          <p:cNvSpPr txBox="1"/>
          <p:nvPr/>
        </p:nvSpPr>
        <p:spPr>
          <a:xfrm>
            <a:off x="5446556" y="2463233"/>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solidFill>
                  <a:srgbClr val="F3F3F3"/>
                </a:solidFill>
                <a:latin typeface="Rajdhani"/>
                <a:ea typeface="Rajdhani"/>
                <a:cs typeface="Rajdhani"/>
                <a:sym typeface="Rajdhani"/>
              </a:rPr>
              <a:t>Mới</a:t>
            </a:r>
          </a:p>
        </p:txBody>
      </p:sp>
      <p:sp>
        <p:nvSpPr>
          <p:cNvPr id="151" name="Google Shape;151;p28"/>
          <p:cNvSpPr txBox="1"/>
          <p:nvPr/>
        </p:nvSpPr>
        <p:spPr>
          <a:xfrm>
            <a:off x="3174306" y="3619629"/>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2400" b="1">
                <a:solidFill>
                  <a:srgbClr val="F3F3F3"/>
                </a:solidFill>
                <a:latin typeface="Rajdhani"/>
                <a:ea typeface="Rajdhani"/>
                <a:cs typeface="Rajdhani"/>
                <a:sym typeface="Rajdhani"/>
              </a:rPr>
              <a:t>Hiện tại</a:t>
            </a:r>
          </a:p>
        </p:txBody>
      </p:sp>
      <p:cxnSp>
        <p:nvCxnSpPr>
          <p:cNvPr id="152" name="Google Shape;152;p28"/>
          <p:cNvCxnSpPr>
            <a:stCxn id="144" idx="3"/>
            <a:endCxn id="145" idx="1"/>
          </p:cNvCxnSpPr>
          <p:nvPr/>
        </p:nvCxnSpPr>
        <p:spPr>
          <a:xfrm>
            <a:off x="5238006" y="1026728"/>
            <a:ext cx="208500" cy="0"/>
          </a:xfrm>
          <a:prstGeom prst="straightConnector1">
            <a:avLst/>
          </a:prstGeom>
          <a:noFill/>
          <a:ln w="19050" cap="flat" cmpd="sng">
            <a:solidFill>
              <a:srgbClr val="F3F3F3"/>
            </a:solidFill>
            <a:prstDash val="solid"/>
            <a:round/>
            <a:headEnd type="none" w="med" len="med"/>
            <a:tailEnd type="none" w="med" len="med"/>
          </a:ln>
        </p:spPr>
      </p:cxnSp>
      <p:cxnSp>
        <p:nvCxnSpPr>
          <p:cNvPr id="153" name="Google Shape;153;p28"/>
          <p:cNvCxnSpPr>
            <a:cxnSpLocks/>
            <a:stCxn id="149" idx="3"/>
            <a:endCxn id="146" idx="1"/>
          </p:cNvCxnSpPr>
          <p:nvPr/>
        </p:nvCxnSpPr>
        <p:spPr>
          <a:xfrm>
            <a:off x="5238006" y="1688593"/>
            <a:ext cx="208549" cy="0"/>
          </a:xfrm>
          <a:prstGeom prst="straightConnector1">
            <a:avLst/>
          </a:prstGeom>
          <a:noFill/>
          <a:ln w="19050" cap="flat" cmpd="sng">
            <a:solidFill>
              <a:srgbClr val="F3F3F3"/>
            </a:solidFill>
            <a:prstDash val="solid"/>
            <a:round/>
            <a:headEnd type="none" w="med" len="med"/>
            <a:tailEnd type="none" w="med" len="med"/>
          </a:ln>
        </p:spPr>
      </p:cxnSp>
      <p:cxnSp>
        <p:nvCxnSpPr>
          <p:cNvPr id="154" name="Google Shape;154;p28"/>
          <p:cNvCxnSpPr>
            <a:cxnSpLocks/>
            <a:stCxn id="147" idx="3"/>
            <a:endCxn id="150" idx="1"/>
          </p:cNvCxnSpPr>
          <p:nvPr/>
        </p:nvCxnSpPr>
        <p:spPr>
          <a:xfrm>
            <a:off x="5238008" y="2776433"/>
            <a:ext cx="208548" cy="0"/>
          </a:xfrm>
          <a:prstGeom prst="straightConnector1">
            <a:avLst/>
          </a:prstGeom>
          <a:noFill/>
          <a:ln w="19050" cap="flat" cmpd="sng">
            <a:solidFill>
              <a:srgbClr val="F3F3F3"/>
            </a:solidFill>
            <a:prstDash val="solid"/>
            <a:round/>
            <a:headEnd type="none" w="med" len="med"/>
            <a:tailEnd type="none" w="med" len="med"/>
          </a:ln>
        </p:spPr>
      </p:cxnSp>
      <p:cxnSp>
        <p:nvCxnSpPr>
          <p:cNvPr id="155" name="Google Shape;155;p28"/>
          <p:cNvCxnSpPr>
            <a:cxnSpLocks/>
          </p:cNvCxnSpPr>
          <p:nvPr/>
        </p:nvCxnSpPr>
        <p:spPr>
          <a:xfrm rot="10800000" flipH="1">
            <a:off x="5236293" y="3932829"/>
            <a:ext cx="208500" cy="1800"/>
          </a:xfrm>
          <a:prstGeom prst="straightConnector1">
            <a:avLst/>
          </a:prstGeom>
          <a:noFill/>
          <a:ln w="19050" cap="flat" cmpd="sng">
            <a:solidFill>
              <a:srgbClr val="F3F3F3"/>
            </a:solidFill>
            <a:prstDash val="solid"/>
            <a:round/>
            <a:headEnd type="none" w="med" len="med"/>
            <a:tailEnd type="none" w="med" len="med"/>
          </a:ln>
        </p:spPr>
      </p:cxnSp>
    </p:spTree>
    <p:extLst>
      <p:ext uri="{BB962C8B-B14F-4D97-AF65-F5344CB8AC3E}">
        <p14:creationId xmlns:p14="http://schemas.microsoft.com/office/powerpoint/2010/main" val="1260109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34"/>
        <p:cNvGrpSpPr/>
        <p:nvPr/>
      </p:nvGrpSpPr>
      <p:grpSpPr>
        <a:xfrm>
          <a:off x="0" y="0"/>
          <a:ext cx="0" cy="0"/>
          <a:chOff x="0" y="0"/>
          <a:chExt cx="0" cy="0"/>
        </a:xfrm>
      </p:grpSpPr>
      <p:sp>
        <p:nvSpPr>
          <p:cNvPr id="5" name="Hình chữ nhật 4">
            <a:extLst>
              <a:ext uri="{FF2B5EF4-FFF2-40B4-BE49-F238E27FC236}">
                <a16:creationId xmlns:a16="http://schemas.microsoft.com/office/drawing/2014/main" id="{541D02F5-6690-403B-9C96-0A581CE5E7E9}"/>
              </a:ext>
            </a:extLst>
          </p:cNvPr>
          <p:cNvSpPr/>
          <p:nvPr/>
        </p:nvSpPr>
        <p:spPr>
          <a:xfrm>
            <a:off x="2738004" y="2156251"/>
            <a:ext cx="3667992" cy="830997"/>
          </a:xfrm>
          <a:prstGeom prst="rect">
            <a:avLst/>
          </a:prstGeom>
        </p:spPr>
        <p:txBody>
          <a:bodyPr wrap="none">
            <a:spAutoFit/>
          </a:bodyPr>
          <a:lstStyle/>
          <a:p>
            <a:pPr lvl="0">
              <a:buClr>
                <a:srgbClr val="F3F3F3"/>
              </a:buClr>
              <a:buSzPts val="2800"/>
            </a:pPr>
            <a:r>
              <a:rPr lang="en-US" sz="4800" b="1">
                <a:solidFill>
                  <a:schemeClr val="tx1"/>
                </a:solidFill>
                <a:latin typeface="Fira Sans Condensed Light"/>
                <a:ea typeface="Fira Sans Condensed Light"/>
                <a:cs typeface="Fira Sans Condensed Light"/>
                <a:sym typeface="Fira Sans Condensed Light"/>
              </a:rPr>
              <a:t>Bạn đã từng ?</a:t>
            </a:r>
            <a:endParaRPr lang="vi-VN" sz="4800" b="1">
              <a:solidFill>
                <a:schemeClr val="tx1"/>
              </a:solidFill>
              <a:latin typeface="Fira Sans Condensed Light"/>
              <a:ea typeface="Fira Sans Condensed Light"/>
              <a:cs typeface="Fira Sans Condensed Light"/>
              <a:sym typeface="Fira Sans Condensed Light"/>
            </a:endParaRPr>
          </a:p>
        </p:txBody>
      </p:sp>
      <p:pic>
        <p:nvPicPr>
          <p:cNvPr id="1026" name="Picture 2">
            <a:extLst>
              <a:ext uri="{FF2B5EF4-FFF2-40B4-BE49-F238E27FC236}">
                <a16:creationId xmlns:a16="http://schemas.microsoft.com/office/drawing/2014/main" id="{9C7E109B-2BA0-4C2F-A608-7864FBC212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0849" y="-912673"/>
            <a:ext cx="1899822" cy="2680933"/>
          </a:xfrm>
          <a:prstGeom prst="rect">
            <a:avLst/>
          </a:prstGeom>
          <a:noFill/>
          <a:extLst>
            <a:ext uri="{909E8E84-426E-40DD-AFC4-6F175D3DCCD1}">
              <a14:hiddenFill xmlns:a14="http://schemas.microsoft.com/office/drawing/2010/main">
                <a:solidFill>
                  <a:srgbClr val="FFFFFF"/>
                </a:solidFill>
              </a14:hiddenFill>
            </a:ext>
          </a:extLst>
        </p:spPr>
      </p:pic>
      <p:sp>
        <p:nvSpPr>
          <p:cNvPr id="9" name="Hình chữ nhật 8">
            <a:extLst>
              <a:ext uri="{FF2B5EF4-FFF2-40B4-BE49-F238E27FC236}">
                <a16:creationId xmlns:a16="http://schemas.microsoft.com/office/drawing/2014/main" id="{EFFB49E3-AE19-4F8E-99AD-927D60932170}"/>
              </a:ext>
            </a:extLst>
          </p:cNvPr>
          <p:cNvSpPr/>
          <p:nvPr/>
        </p:nvSpPr>
        <p:spPr>
          <a:xfrm>
            <a:off x="-3715505" y="1517654"/>
            <a:ext cx="3475661" cy="830997"/>
          </a:xfrm>
          <a:prstGeom prst="rect">
            <a:avLst/>
          </a:prstGeom>
        </p:spPr>
        <p:txBody>
          <a:bodyPr wrap="square">
            <a:spAutoFit/>
          </a:bodyPr>
          <a:lstStyle/>
          <a:p>
            <a:pPr lvl="0" algn="ctr">
              <a:buClr>
                <a:srgbClr val="F3F3F3"/>
              </a:buClr>
              <a:buSzPts val="1400"/>
            </a:pPr>
            <a:r>
              <a:rPr lang="en-US" sz="2400" b="1">
                <a:solidFill>
                  <a:schemeClr val="tx1"/>
                </a:solidFill>
                <a:latin typeface="Rajdhani"/>
                <a:cs typeface="Rajdhani"/>
                <a:sym typeface="Rajdhani"/>
              </a:rPr>
              <a:t>Đi học trễ</a:t>
            </a:r>
          </a:p>
          <a:p>
            <a:pPr lvl="0" algn="ctr">
              <a:buClr>
                <a:srgbClr val="F3F3F3"/>
              </a:buClr>
              <a:buSzPts val="1400"/>
            </a:pPr>
            <a:r>
              <a:rPr lang="en-US" sz="2400" b="1">
                <a:solidFill>
                  <a:schemeClr val="tx1"/>
                </a:solidFill>
                <a:latin typeface="Rajdhani"/>
                <a:cs typeface="Rajdhani"/>
                <a:sym typeface="Rajdhani"/>
              </a:rPr>
              <a:t> thầy điểm danh đầu tiết</a:t>
            </a:r>
          </a:p>
        </p:txBody>
      </p:sp>
      <p:pic>
        <p:nvPicPr>
          <p:cNvPr id="11" name="Hình ảnh 10">
            <a:extLst>
              <a:ext uri="{FF2B5EF4-FFF2-40B4-BE49-F238E27FC236}">
                <a16:creationId xmlns:a16="http://schemas.microsoft.com/office/drawing/2014/main" id="{A0C3791F-F295-4B94-A377-839B5263B6F4}"/>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882" b="89882" l="46353" r="94235">
                        <a14:foregroundMark x1="46353" y1="67294" x2="46353" y2="67294"/>
                      </a14:backgroundRemoval>
                    </a14:imgEffect>
                  </a14:imgLayer>
                </a14:imgProps>
              </a:ext>
            </a:extLst>
          </a:blip>
          <a:srcRect l="42716"/>
          <a:stretch/>
        </p:blipFill>
        <p:spPr>
          <a:xfrm>
            <a:off x="9338872" y="-3664922"/>
            <a:ext cx="2571837" cy="2480326"/>
          </a:xfrm>
          <a:prstGeom prst="rect">
            <a:avLst/>
          </a:prstGeom>
        </p:spPr>
      </p:pic>
      <p:sp>
        <p:nvSpPr>
          <p:cNvPr id="13" name="Hình chữ nhật 12">
            <a:extLst>
              <a:ext uri="{FF2B5EF4-FFF2-40B4-BE49-F238E27FC236}">
                <a16:creationId xmlns:a16="http://schemas.microsoft.com/office/drawing/2014/main" id="{A8402DB6-ABCD-471D-8A2F-C4789032D43C}"/>
              </a:ext>
            </a:extLst>
          </p:cNvPr>
          <p:cNvSpPr/>
          <p:nvPr/>
        </p:nvSpPr>
        <p:spPr>
          <a:xfrm>
            <a:off x="8338790" y="-1186929"/>
            <a:ext cx="4572000" cy="830997"/>
          </a:xfrm>
          <a:prstGeom prst="rect">
            <a:avLst/>
          </a:prstGeom>
        </p:spPr>
        <p:txBody>
          <a:bodyPr>
            <a:spAutoFit/>
          </a:bodyPr>
          <a:lstStyle/>
          <a:p>
            <a:pPr lvl="0" algn="ctr">
              <a:buClr>
                <a:srgbClr val="F3F3F3"/>
              </a:buClr>
              <a:buSzPts val="1400"/>
            </a:pPr>
            <a:r>
              <a:rPr lang="en-US" sz="2400" b="1">
                <a:solidFill>
                  <a:srgbClr val="0C343D"/>
                </a:solidFill>
                <a:latin typeface="Rajdhani"/>
                <a:cs typeface="Rajdhani"/>
                <a:sym typeface="Rajdhani"/>
              </a:rPr>
              <a:t>Cúp tiết </a:t>
            </a:r>
          </a:p>
          <a:p>
            <a:pPr lvl="0" algn="ctr">
              <a:buClr>
                <a:srgbClr val="F3F3F3"/>
              </a:buClr>
              <a:buSzPts val="1400"/>
            </a:pPr>
            <a:r>
              <a:rPr lang="en-US" sz="2400" b="1">
                <a:solidFill>
                  <a:srgbClr val="0C343D"/>
                </a:solidFill>
                <a:latin typeface="Rajdhani"/>
                <a:cs typeface="Rajdhani"/>
                <a:sym typeface="Rajdhani"/>
              </a:rPr>
              <a:t>“Thầy không điểm danh lại đâu !”</a:t>
            </a:r>
          </a:p>
        </p:txBody>
      </p:sp>
      <p:pic>
        <p:nvPicPr>
          <p:cNvPr id="15" name="Hình ảnh 14">
            <a:extLst>
              <a:ext uri="{FF2B5EF4-FFF2-40B4-BE49-F238E27FC236}">
                <a16:creationId xmlns:a16="http://schemas.microsoft.com/office/drawing/2014/main" id="{3267D563-1E2B-4BBD-A44E-FCC1F3296EC7}"/>
              </a:ext>
            </a:extLst>
          </p:cNvPr>
          <p:cNvPicPr>
            <a:picLocks noChangeAspect="1"/>
          </p:cNvPicPr>
          <p:nvPr/>
        </p:nvPicPr>
        <p:blipFill>
          <a:blip r:embed="rId6"/>
          <a:stretch>
            <a:fillRect/>
          </a:stretch>
        </p:blipFill>
        <p:spPr>
          <a:xfrm>
            <a:off x="2046915" y="0"/>
            <a:ext cx="5050170" cy="5143500"/>
          </a:xfrm>
          <a:prstGeom prst="rect">
            <a:avLst/>
          </a:prstGeom>
        </p:spPr>
      </p:pic>
      <p:sp>
        <p:nvSpPr>
          <p:cNvPr id="16" name="Hình chữ nhật 15">
            <a:extLst>
              <a:ext uri="{FF2B5EF4-FFF2-40B4-BE49-F238E27FC236}">
                <a16:creationId xmlns:a16="http://schemas.microsoft.com/office/drawing/2014/main" id="{4108016B-05B9-4C50-BA46-E273022E3496}"/>
              </a:ext>
            </a:extLst>
          </p:cNvPr>
          <p:cNvSpPr/>
          <p:nvPr/>
        </p:nvSpPr>
        <p:spPr>
          <a:xfrm rot="20609464">
            <a:off x="1626932" y="2248584"/>
            <a:ext cx="6089154" cy="646331"/>
          </a:xfrm>
          <a:prstGeom prst="rect">
            <a:avLst/>
          </a:prstGeom>
          <a:solidFill>
            <a:schemeClr val="tx1">
              <a:lumMod val="25000"/>
              <a:lumOff val="75000"/>
            </a:schemeClr>
          </a:solidFill>
        </p:spPr>
        <p:txBody>
          <a:bodyPr wrap="square">
            <a:spAutoFit/>
          </a:bodyPr>
          <a:lstStyle/>
          <a:p>
            <a:pPr lvl="0" algn="ctr">
              <a:buClr>
                <a:srgbClr val="F3F3F3"/>
              </a:buClr>
              <a:buSzPts val="1400"/>
            </a:pPr>
            <a:r>
              <a:rPr lang="en-US" sz="3600" b="1">
                <a:solidFill>
                  <a:srgbClr val="0C343D"/>
                </a:solidFill>
                <a:latin typeface="Rajdhani"/>
                <a:cs typeface="Rajdhani"/>
                <a:sym typeface="Rajdhani"/>
              </a:rPr>
              <a:t>Về nhà nghe tin nay kiểm tra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nodeType="clickEffect">
                                  <p:stCondLst>
                                    <p:cond delay="0"/>
                                  </p:stCondLst>
                                  <p:childTnLst>
                                    <p:animMotion origin="layout" path="M -4.72222E-6 -0.06913 L 0.43837 0.14723 " pathEditMode="relative" rAng="0" ptsTypes="AA">
                                      <p:cBhvr>
                                        <p:cTn id="11" dur="2000" fill="hold"/>
                                        <p:tgtEl>
                                          <p:spTgt spid="1026"/>
                                        </p:tgtEl>
                                        <p:attrNameLst>
                                          <p:attrName>ppt_x</p:attrName>
                                          <p:attrName>ppt_y</p:attrName>
                                        </p:attrNameLst>
                                      </p:cBhvr>
                                      <p:rCtr x="21927" y="10802"/>
                                    </p:animMotion>
                                  </p:childTnLst>
                                </p:cTn>
                              </p:par>
                              <p:par>
                                <p:cTn id="12" presetID="63" presetClass="path" presetSubtype="0" accel="50000" decel="50000" fill="hold" grpId="0" nodeType="withEffect">
                                  <p:stCondLst>
                                    <p:cond delay="0"/>
                                  </p:stCondLst>
                                  <p:childTnLst>
                                    <p:animMotion origin="layout" path="M -4.16667E-6 2.71605E-6 L 0.43091 0.12438 " pathEditMode="relative" rAng="0" ptsTypes="AA">
                                      <p:cBhvr>
                                        <p:cTn id="13" dur="2000" fill="hold"/>
                                        <p:tgtEl>
                                          <p:spTgt spid="9"/>
                                        </p:tgtEl>
                                        <p:attrNameLst>
                                          <p:attrName>ppt_x</p:attrName>
                                          <p:attrName>ppt_y</p:attrName>
                                        </p:attrNameLst>
                                      </p:cBhvr>
                                      <p:rCtr x="21545" y="6204"/>
                                    </p:animMotion>
                                  </p:childTnLst>
                                </p:cTn>
                              </p:par>
                            </p:childTnLst>
                          </p:cTn>
                        </p:par>
                      </p:childTnLst>
                    </p:cTn>
                  </p:par>
                  <p:par>
                    <p:cTn id="14" fill="hold">
                      <p:stCondLst>
                        <p:cond delay="indefinite"/>
                      </p:stCondLst>
                      <p:childTnLst>
                        <p:par>
                          <p:cTn id="15" fill="hold">
                            <p:stCondLst>
                              <p:cond delay="0"/>
                            </p:stCondLst>
                            <p:childTnLst>
                              <p:par>
                                <p:cTn id="16" presetID="50" presetClass="path" presetSubtype="0" accel="50000" decel="50000" fill="hold" nodeType="clickEffect">
                                  <p:stCondLst>
                                    <p:cond delay="0"/>
                                  </p:stCondLst>
                                  <p:childTnLst>
                                    <p:animMotion origin="layout" path="M 8.33333E-7 -3.7037E-6 L -0.19757 -3.7037E-6 C -0.28611 -3.7037E-6 -0.39479 0.19013 -0.39479 0.34414 L -0.39479 0.68704 " pathEditMode="relative" rAng="0" ptsTypes="AAAA">
                                      <p:cBhvr>
                                        <p:cTn id="17" dur="2000" fill="hold"/>
                                        <p:tgtEl>
                                          <p:spTgt spid="11"/>
                                        </p:tgtEl>
                                        <p:attrNameLst>
                                          <p:attrName>ppt_x</p:attrName>
                                          <p:attrName>ppt_y</p:attrName>
                                        </p:attrNameLst>
                                      </p:cBhvr>
                                      <p:rCtr x="-19740" y="34352"/>
                                    </p:animMotion>
                                  </p:childTnLst>
                                </p:cTn>
                              </p:par>
                              <p:par>
                                <p:cTn id="18" presetID="50" presetClass="path" presetSubtype="0" accel="50000" decel="50000" fill="hold" grpId="0" nodeType="withEffect">
                                  <p:stCondLst>
                                    <p:cond delay="0"/>
                                  </p:stCondLst>
                                  <p:childTnLst>
                                    <p:animMotion origin="layout" path="M 8.33333E-7 -2.77556E-17 L -0.21545 -2.77556E-17 C -0.31215 -2.77556E-17 -0.4309 0.17932 -0.4309 0.32469 L -0.4309 0.65 " pathEditMode="relative" rAng="0" ptsTypes="AAAA">
                                      <p:cBhvr>
                                        <p:cTn id="19" dur="2000" fill="hold"/>
                                        <p:tgtEl>
                                          <p:spTgt spid="13"/>
                                        </p:tgtEl>
                                        <p:attrNameLst>
                                          <p:attrName>ppt_x</p:attrName>
                                          <p:attrName>ppt_y</p:attrName>
                                        </p:attrNameLst>
                                      </p:cBhvr>
                                      <p:rCtr x="-21545" y="32500"/>
                                    </p:animMotion>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1026"/>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9"/>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11"/>
                                        </p:tgtEl>
                                        <p:attrNameLst>
                                          <p:attrName>style.visibility</p:attrName>
                                        </p:attrNameLst>
                                      </p:cBhvr>
                                      <p:to>
                                        <p:strVal val="hidden"/>
                                      </p:to>
                                    </p:set>
                                  </p:childTnLst>
                                </p:cTn>
                              </p:par>
                              <p:par>
                                <p:cTn id="28" presetID="1" presetClass="exit" presetSubtype="0" fill="hold" grpId="1" nodeType="withEffect">
                                  <p:stCondLst>
                                    <p:cond delay="0"/>
                                  </p:stCondLst>
                                  <p:childTnLst>
                                    <p:set>
                                      <p:cBhvr>
                                        <p:cTn id="29" dur="1" fill="hold">
                                          <p:stCondLst>
                                            <p:cond delay="0"/>
                                          </p:stCondLst>
                                        </p:cTn>
                                        <p:tgtEl>
                                          <p:spTgt spid="13"/>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500" fill="hold"/>
                                        <p:tgtEl>
                                          <p:spTgt spid="15"/>
                                        </p:tgtEl>
                                        <p:attrNameLst>
                                          <p:attrName>ppt_x</p:attrName>
                                        </p:attrNameLst>
                                      </p:cBhvr>
                                      <p:tavLst>
                                        <p:tav tm="0">
                                          <p:val>
                                            <p:strVal val="#ppt_x"/>
                                          </p:val>
                                        </p:tav>
                                        <p:tav tm="100000">
                                          <p:val>
                                            <p:strVal val="#ppt_x"/>
                                          </p:val>
                                        </p:tav>
                                      </p:tavLst>
                                    </p:anim>
                                    <p:anim calcmode="lin" valueType="num">
                                      <p:cBhvr additive="base">
                                        <p:cTn id="3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9" grpId="1"/>
      <p:bldP spid="13" grpId="0"/>
      <p:bldP spid="13" grpId="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pic>
        <p:nvPicPr>
          <p:cNvPr id="6" name="Hình ảnh 5">
            <a:extLst>
              <a:ext uri="{FF2B5EF4-FFF2-40B4-BE49-F238E27FC236}">
                <a16:creationId xmlns:a16="http://schemas.microsoft.com/office/drawing/2014/main" id="{A937465E-F419-4284-B34C-7E1F228A504D}"/>
              </a:ext>
            </a:extLst>
          </p:cNvPr>
          <p:cNvPicPr>
            <a:picLocks noChangeAspect="1"/>
          </p:cNvPicPr>
          <p:nvPr/>
        </p:nvPicPr>
        <p:blipFill>
          <a:blip r:embed="rId2"/>
          <a:stretch>
            <a:fillRect/>
          </a:stretch>
        </p:blipFill>
        <p:spPr>
          <a:xfrm>
            <a:off x="2118420" y="1493143"/>
            <a:ext cx="4907160" cy="3131820"/>
          </a:xfrm>
          <a:prstGeom prst="rect">
            <a:avLst/>
          </a:prstGeom>
        </p:spPr>
      </p:pic>
      <p:sp>
        <p:nvSpPr>
          <p:cNvPr id="7" name="Hình chữ nhật 6">
            <a:extLst>
              <a:ext uri="{FF2B5EF4-FFF2-40B4-BE49-F238E27FC236}">
                <a16:creationId xmlns:a16="http://schemas.microsoft.com/office/drawing/2014/main" id="{308A39E6-2689-4414-94CF-879A2A319F78}"/>
              </a:ext>
            </a:extLst>
          </p:cNvPr>
          <p:cNvSpPr/>
          <p:nvPr/>
        </p:nvSpPr>
        <p:spPr>
          <a:xfrm>
            <a:off x="1527423" y="434582"/>
            <a:ext cx="6089154" cy="1200329"/>
          </a:xfrm>
          <a:prstGeom prst="rect">
            <a:avLst/>
          </a:prstGeom>
          <a:solidFill>
            <a:schemeClr val="tx1">
              <a:lumMod val="25000"/>
              <a:lumOff val="75000"/>
            </a:schemeClr>
          </a:solidFill>
        </p:spPr>
        <p:txBody>
          <a:bodyPr wrap="square">
            <a:spAutoFit/>
          </a:bodyPr>
          <a:lstStyle/>
          <a:p>
            <a:pPr lvl="0" algn="ctr">
              <a:buClr>
                <a:srgbClr val="F3F3F3"/>
              </a:buClr>
              <a:buSzPts val="1400"/>
            </a:pPr>
            <a:r>
              <a:rPr lang="en-US" sz="3600" b="1">
                <a:solidFill>
                  <a:srgbClr val="0C343D"/>
                </a:solidFill>
                <a:latin typeface="Rajdhani"/>
                <a:cs typeface="Rajdhani"/>
                <a:sym typeface="Rajdhani"/>
              </a:rPr>
              <a:t>Thầy cô cũng rất phiền khi ngày nào cũng phải điểm danh</a:t>
            </a:r>
          </a:p>
        </p:txBody>
      </p:sp>
      <p:sp>
        <p:nvSpPr>
          <p:cNvPr id="9" name="Bong bóng Ý nghĩ: Hình đám mây 8">
            <a:extLst>
              <a:ext uri="{FF2B5EF4-FFF2-40B4-BE49-F238E27FC236}">
                <a16:creationId xmlns:a16="http://schemas.microsoft.com/office/drawing/2014/main" id="{075EA505-DFD0-4030-BF65-AA38934E3FD0}"/>
              </a:ext>
            </a:extLst>
          </p:cNvPr>
          <p:cNvSpPr/>
          <p:nvPr/>
        </p:nvSpPr>
        <p:spPr>
          <a:xfrm>
            <a:off x="5961382" y="1879252"/>
            <a:ext cx="3279895" cy="1546086"/>
          </a:xfrm>
          <a:prstGeom prst="cloudCallout">
            <a:avLst>
              <a:gd name="adj1" fmla="val -69029"/>
              <a:gd name="adj2" fmla="val -6011"/>
            </a:avLst>
          </a:prstGeom>
          <a:solidFill>
            <a:srgbClr val="FFC000"/>
          </a:solidFill>
        </p:spPr>
        <p:txBody>
          <a:bodyPr wrap="square">
            <a:spAutoFit/>
          </a:bodyPr>
          <a:lstStyle/>
          <a:p>
            <a:pPr lvl="0" algn="ctr">
              <a:buClr>
                <a:srgbClr val="F3F3F3"/>
              </a:buClr>
              <a:buSzPts val="1400"/>
            </a:pPr>
            <a:r>
              <a:rPr lang="en-US" sz="2000" b="1">
                <a:solidFill>
                  <a:srgbClr val="0C343D"/>
                </a:solidFill>
                <a:latin typeface="Rajdhani"/>
                <a:cs typeface="Rajdhani"/>
                <a:sym typeface="Rajdhani"/>
              </a:rPr>
              <a:t>Phải nghe rõ tiếng không có đứa điểm danh hộ</a:t>
            </a:r>
          </a:p>
        </p:txBody>
      </p:sp>
      <p:sp>
        <p:nvSpPr>
          <p:cNvPr id="10" name="Bong bóng Ý nghĩ: Hình đám mây 9">
            <a:extLst>
              <a:ext uri="{FF2B5EF4-FFF2-40B4-BE49-F238E27FC236}">
                <a16:creationId xmlns:a16="http://schemas.microsoft.com/office/drawing/2014/main" id="{32B567C3-B3EA-4E2D-9A63-23DC1601A08E}"/>
              </a:ext>
            </a:extLst>
          </p:cNvPr>
          <p:cNvSpPr/>
          <p:nvPr/>
        </p:nvSpPr>
        <p:spPr>
          <a:xfrm>
            <a:off x="269966" y="2315919"/>
            <a:ext cx="2901211" cy="2014597"/>
          </a:xfrm>
          <a:prstGeom prst="cloudCallout">
            <a:avLst>
              <a:gd name="adj1" fmla="val 62308"/>
              <a:gd name="adj2" fmla="val -29203"/>
            </a:avLst>
          </a:prstGeom>
          <a:solidFill>
            <a:schemeClr val="bg2">
              <a:lumMod val="60000"/>
              <a:lumOff val="40000"/>
            </a:schemeClr>
          </a:solidFill>
        </p:spPr>
        <p:txBody>
          <a:bodyPr wrap="square">
            <a:spAutoFit/>
          </a:bodyPr>
          <a:lstStyle/>
          <a:p>
            <a:pPr lvl="0" algn="ctr">
              <a:buClr>
                <a:srgbClr val="F3F3F3"/>
              </a:buClr>
              <a:buSzPts val="1400"/>
            </a:pPr>
            <a:r>
              <a:rPr lang="en-US" sz="2000" b="1">
                <a:solidFill>
                  <a:srgbClr val="0C343D"/>
                </a:solidFill>
                <a:latin typeface="Rajdhani"/>
                <a:cs typeface="Rajdhani"/>
                <a:sym typeface="Rajdhani"/>
              </a:rPr>
              <a:t>Nó nhờ ai làm bài hộ thì làm sao nhớ mặt từng đứa</a:t>
            </a:r>
          </a:p>
        </p:txBody>
      </p:sp>
      <p:sp>
        <p:nvSpPr>
          <p:cNvPr id="11" name="Bong bóng Ý nghĩ: Hình đám mây 10">
            <a:extLst>
              <a:ext uri="{FF2B5EF4-FFF2-40B4-BE49-F238E27FC236}">
                <a16:creationId xmlns:a16="http://schemas.microsoft.com/office/drawing/2014/main" id="{1013E412-957E-4E6C-A030-62D85297A444}"/>
              </a:ext>
            </a:extLst>
          </p:cNvPr>
          <p:cNvSpPr/>
          <p:nvPr/>
        </p:nvSpPr>
        <p:spPr>
          <a:xfrm>
            <a:off x="4917281" y="3791729"/>
            <a:ext cx="3730609" cy="1077575"/>
          </a:xfrm>
          <a:prstGeom prst="cloudCallout">
            <a:avLst>
              <a:gd name="adj1" fmla="val -46761"/>
              <a:gd name="adj2" fmla="val -66303"/>
            </a:avLst>
          </a:prstGeom>
          <a:solidFill>
            <a:srgbClr val="00B050"/>
          </a:solidFill>
        </p:spPr>
        <p:txBody>
          <a:bodyPr wrap="square">
            <a:spAutoFit/>
          </a:bodyPr>
          <a:lstStyle/>
          <a:p>
            <a:pPr lvl="0" algn="ctr">
              <a:buClr>
                <a:srgbClr val="F3F3F3"/>
              </a:buClr>
              <a:buSzPts val="1400"/>
            </a:pPr>
            <a:r>
              <a:rPr lang="en-US" sz="2000" b="1">
                <a:solidFill>
                  <a:srgbClr val="0C343D"/>
                </a:solidFill>
                <a:latin typeface="Rajdhani"/>
                <a:cs typeface="Rajdhani"/>
                <a:sym typeface="Rajdhani"/>
              </a:rPr>
              <a:t>Phải ghi chép cộng điểm chuyên cần</a:t>
            </a:r>
          </a:p>
        </p:txBody>
      </p:sp>
    </p:spTree>
    <p:extLst>
      <p:ext uri="{BB962C8B-B14F-4D97-AF65-F5344CB8AC3E}">
        <p14:creationId xmlns:p14="http://schemas.microsoft.com/office/powerpoint/2010/main" val="3382955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555859" y="609916"/>
            <a:ext cx="3155602" cy="12344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a:t>Ph</a:t>
            </a:r>
            <a:r>
              <a:rPr lang="vi-VN" sz="3200"/>
              <a:t>ư</a:t>
            </a:r>
            <a:r>
              <a:rPr lang="en-US" sz="3200"/>
              <a:t>ơng pháp </a:t>
            </a:r>
            <a:br>
              <a:rPr lang="en-US" sz="3200"/>
            </a:br>
            <a:r>
              <a:rPr lang="en-US" sz="3200"/>
              <a:t>điểm danh</a:t>
            </a:r>
            <a:endParaRPr sz="3200"/>
          </a:p>
        </p:txBody>
      </p:sp>
      <p:cxnSp>
        <p:nvCxnSpPr>
          <p:cNvPr id="143" name="Google Shape;143;p28"/>
          <p:cNvCxnSpPr>
            <a:cxnSpLocks/>
          </p:cNvCxnSpPr>
          <p:nvPr/>
        </p:nvCxnSpPr>
        <p:spPr>
          <a:xfrm>
            <a:off x="5342281" y="465708"/>
            <a:ext cx="0" cy="4166252"/>
          </a:xfrm>
          <a:prstGeom prst="straightConnector1">
            <a:avLst/>
          </a:prstGeom>
          <a:noFill/>
          <a:ln w="19050" cap="flat" cmpd="sng">
            <a:solidFill>
              <a:srgbClr val="F3F3F3"/>
            </a:solidFill>
            <a:prstDash val="solid"/>
            <a:round/>
            <a:headEnd type="oval" w="med" len="med"/>
            <a:tailEnd type="oval" w="med" len="med"/>
          </a:ln>
        </p:spPr>
      </p:cxnSp>
      <p:sp>
        <p:nvSpPr>
          <p:cNvPr id="145" name="Google Shape;145;p28"/>
          <p:cNvSpPr txBox="1"/>
          <p:nvPr/>
        </p:nvSpPr>
        <p:spPr>
          <a:xfrm>
            <a:off x="5446556" y="600754"/>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solidFill>
                  <a:srgbClr val="F3F3F3"/>
                </a:solidFill>
                <a:latin typeface="Rajdhani"/>
                <a:ea typeface="Rajdhani"/>
                <a:cs typeface="Rajdhani"/>
                <a:sym typeface="Rajdhani"/>
              </a:rPr>
              <a:t>Ngày x</a:t>
            </a:r>
            <a:r>
              <a:rPr lang="vi-VN" sz="2400" b="1">
                <a:solidFill>
                  <a:srgbClr val="F3F3F3"/>
                </a:solidFill>
                <a:latin typeface="Rajdhani"/>
                <a:ea typeface="Rajdhani"/>
                <a:cs typeface="Rajdhani"/>
                <a:sym typeface="Rajdhani"/>
              </a:rPr>
              <a:t>ư</a:t>
            </a:r>
            <a:r>
              <a:rPr lang="en-US" sz="2400" b="1">
                <a:solidFill>
                  <a:srgbClr val="F3F3F3"/>
                </a:solidFill>
                <a:latin typeface="Rajdhani"/>
                <a:ea typeface="Rajdhani"/>
                <a:cs typeface="Rajdhani"/>
                <a:sym typeface="Rajdhani"/>
              </a:rPr>
              <a:t>a</a:t>
            </a:r>
            <a:endParaRPr sz="2400" b="1">
              <a:solidFill>
                <a:srgbClr val="F3F3F3"/>
              </a:solidFill>
              <a:latin typeface="Rajdhani"/>
              <a:ea typeface="Rajdhani"/>
              <a:cs typeface="Rajdhani"/>
              <a:sym typeface="Rajdhani"/>
            </a:endParaRPr>
          </a:p>
        </p:txBody>
      </p:sp>
      <p:sp>
        <p:nvSpPr>
          <p:cNvPr id="148" name="Google Shape;148;p28"/>
          <p:cNvSpPr txBox="1"/>
          <p:nvPr/>
        </p:nvSpPr>
        <p:spPr>
          <a:xfrm>
            <a:off x="5446555" y="2401378"/>
            <a:ext cx="3457602"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solidFill>
                <a:srgbClr val="F3F3F3"/>
              </a:solidFill>
              <a:latin typeface="Fira Sans Condensed Light"/>
              <a:ea typeface="Fira Sans Condensed Light"/>
              <a:cs typeface="Fira Sans Condensed Light"/>
              <a:sym typeface="Fira Sans Condensed Light"/>
            </a:endParaRPr>
          </a:p>
        </p:txBody>
      </p:sp>
      <p:sp>
        <p:nvSpPr>
          <p:cNvPr id="149" name="Google Shape;149;p28"/>
          <p:cNvSpPr txBox="1"/>
          <p:nvPr/>
        </p:nvSpPr>
        <p:spPr>
          <a:xfrm>
            <a:off x="3174306" y="1110396"/>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2400" b="1">
                <a:solidFill>
                  <a:srgbClr val="F3F3F3"/>
                </a:solidFill>
                <a:latin typeface="Rajdhani"/>
                <a:ea typeface="Rajdhani"/>
                <a:cs typeface="Rajdhani"/>
                <a:sym typeface="Rajdhani"/>
              </a:rPr>
              <a:t>Cải tiến</a:t>
            </a:r>
            <a:endParaRPr sz="2400" b="1">
              <a:solidFill>
                <a:srgbClr val="F3F3F3"/>
              </a:solidFill>
              <a:latin typeface="Rajdhani"/>
              <a:ea typeface="Rajdhani"/>
              <a:cs typeface="Rajdhani"/>
              <a:sym typeface="Rajdhani"/>
            </a:endParaRPr>
          </a:p>
        </p:txBody>
      </p:sp>
      <p:sp>
        <p:nvSpPr>
          <p:cNvPr id="150" name="Google Shape;150;p28"/>
          <p:cNvSpPr txBox="1"/>
          <p:nvPr/>
        </p:nvSpPr>
        <p:spPr>
          <a:xfrm>
            <a:off x="5446556" y="1736795"/>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solidFill>
                  <a:srgbClr val="F3F3F3"/>
                </a:solidFill>
                <a:latin typeface="Rajdhani"/>
                <a:ea typeface="Rajdhani"/>
                <a:cs typeface="Rajdhani"/>
                <a:sym typeface="Rajdhani"/>
              </a:rPr>
              <a:t>Mới</a:t>
            </a:r>
          </a:p>
        </p:txBody>
      </p:sp>
      <p:sp>
        <p:nvSpPr>
          <p:cNvPr id="151" name="Google Shape;151;p28"/>
          <p:cNvSpPr txBox="1"/>
          <p:nvPr/>
        </p:nvSpPr>
        <p:spPr>
          <a:xfrm>
            <a:off x="3174306" y="2401378"/>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2400" b="1">
                <a:solidFill>
                  <a:srgbClr val="F3F3F3"/>
                </a:solidFill>
                <a:latin typeface="Rajdhani"/>
                <a:ea typeface="Rajdhani"/>
                <a:cs typeface="Rajdhani"/>
                <a:sym typeface="Rajdhani"/>
              </a:rPr>
              <a:t>Hiện tại</a:t>
            </a:r>
          </a:p>
        </p:txBody>
      </p:sp>
      <p:cxnSp>
        <p:nvCxnSpPr>
          <p:cNvPr id="152" name="Google Shape;152;p28"/>
          <p:cNvCxnSpPr>
            <a:cxnSpLocks/>
            <a:endCxn id="145" idx="1"/>
          </p:cNvCxnSpPr>
          <p:nvPr/>
        </p:nvCxnSpPr>
        <p:spPr>
          <a:xfrm>
            <a:off x="5238006" y="913954"/>
            <a:ext cx="208500" cy="0"/>
          </a:xfrm>
          <a:prstGeom prst="straightConnector1">
            <a:avLst/>
          </a:prstGeom>
          <a:noFill/>
          <a:ln w="19050" cap="flat" cmpd="sng">
            <a:solidFill>
              <a:srgbClr val="F3F3F3"/>
            </a:solidFill>
            <a:prstDash val="solid"/>
            <a:round/>
            <a:headEnd type="none" w="med" len="med"/>
            <a:tailEnd type="none" w="med" len="med"/>
          </a:ln>
        </p:spPr>
      </p:cxnSp>
      <p:cxnSp>
        <p:nvCxnSpPr>
          <p:cNvPr id="153" name="Google Shape;153;p28"/>
          <p:cNvCxnSpPr>
            <a:cxnSpLocks/>
            <a:stCxn id="149" idx="3"/>
          </p:cNvCxnSpPr>
          <p:nvPr/>
        </p:nvCxnSpPr>
        <p:spPr>
          <a:xfrm>
            <a:off x="5238006" y="1423596"/>
            <a:ext cx="208549" cy="0"/>
          </a:xfrm>
          <a:prstGeom prst="straightConnector1">
            <a:avLst/>
          </a:prstGeom>
          <a:noFill/>
          <a:ln w="19050" cap="flat" cmpd="sng">
            <a:solidFill>
              <a:srgbClr val="F3F3F3"/>
            </a:solidFill>
            <a:prstDash val="solid"/>
            <a:round/>
            <a:headEnd type="none" w="med" len="med"/>
            <a:tailEnd type="none" w="med" len="med"/>
          </a:ln>
        </p:spPr>
      </p:cxnSp>
      <p:cxnSp>
        <p:nvCxnSpPr>
          <p:cNvPr id="154" name="Google Shape;154;p28"/>
          <p:cNvCxnSpPr>
            <a:cxnSpLocks/>
            <a:endCxn id="150" idx="1"/>
          </p:cNvCxnSpPr>
          <p:nvPr/>
        </p:nvCxnSpPr>
        <p:spPr>
          <a:xfrm>
            <a:off x="5238008" y="2049995"/>
            <a:ext cx="208548" cy="0"/>
          </a:xfrm>
          <a:prstGeom prst="straightConnector1">
            <a:avLst/>
          </a:prstGeom>
          <a:noFill/>
          <a:ln w="19050" cap="flat" cmpd="sng">
            <a:solidFill>
              <a:srgbClr val="F3F3F3"/>
            </a:solidFill>
            <a:prstDash val="solid"/>
            <a:round/>
            <a:headEnd type="none" w="med" len="med"/>
            <a:tailEnd type="none" w="med" len="med"/>
          </a:ln>
        </p:spPr>
      </p:cxnSp>
      <p:cxnSp>
        <p:nvCxnSpPr>
          <p:cNvPr id="155" name="Google Shape;155;p28"/>
          <p:cNvCxnSpPr>
            <a:cxnSpLocks/>
          </p:cNvCxnSpPr>
          <p:nvPr/>
        </p:nvCxnSpPr>
        <p:spPr>
          <a:xfrm rot="10800000" flipH="1">
            <a:off x="5236293" y="2714578"/>
            <a:ext cx="208500" cy="1800"/>
          </a:xfrm>
          <a:prstGeom prst="straightConnector1">
            <a:avLst/>
          </a:prstGeom>
          <a:noFill/>
          <a:ln w="19050" cap="flat" cmpd="sng">
            <a:solidFill>
              <a:srgbClr val="F3F3F3"/>
            </a:solidFill>
            <a:prstDash val="solid"/>
            <a:round/>
            <a:headEnd type="none" w="med" len="med"/>
            <a:tailEnd type="none" w="med" len="med"/>
          </a:ln>
        </p:spPr>
      </p:cxnSp>
      <p:sp>
        <p:nvSpPr>
          <p:cNvPr id="28" name="Google Shape;150;p28">
            <a:extLst>
              <a:ext uri="{FF2B5EF4-FFF2-40B4-BE49-F238E27FC236}">
                <a16:creationId xmlns:a16="http://schemas.microsoft.com/office/drawing/2014/main" id="{CE2E22D1-32C7-4F2E-BAC5-9B7AAC273A31}"/>
              </a:ext>
            </a:extLst>
          </p:cNvPr>
          <p:cNvSpPr txBox="1"/>
          <p:nvPr/>
        </p:nvSpPr>
        <p:spPr>
          <a:xfrm>
            <a:off x="5444793" y="3340977"/>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solidFill>
                  <a:srgbClr val="F3F3F3"/>
                </a:solidFill>
                <a:latin typeface="Rajdhani"/>
                <a:ea typeface="Rajdhani"/>
                <a:cs typeface="Rajdhani"/>
                <a:sym typeface="Rajdhani"/>
              </a:rPr>
              <a:t>T</a:t>
            </a:r>
            <a:r>
              <a:rPr lang="vi-VN" sz="2400" b="1">
                <a:solidFill>
                  <a:srgbClr val="F3F3F3"/>
                </a:solidFill>
                <a:latin typeface="Rajdhani"/>
                <a:ea typeface="Rajdhani"/>
                <a:cs typeface="Rajdhani"/>
                <a:sym typeface="Rajdhani"/>
              </a:rPr>
              <a:t>ư</a:t>
            </a:r>
            <a:r>
              <a:rPr lang="en-US" sz="2400" b="1">
                <a:solidFill>
                  <a:srgbClr val="F3F3F3"/>
                </a:solidFill>
                <a:latin typeface="Rajdhani"/>
                <a:ea typeface="Rajdhani"/>
                <a:cs typeface="Rajdhani"/>
                <a:sym typeface="Rajdhani"/>
              </a:rPr>
              <a:t>ơng lai</a:t>
            </a:r>
          </a:p>
        </p:txBody>
      </p:sp>
      <p:cxnSp>
        <p:nvCxnSpPr>
          <p:cNvPr id="29" name="Google Shape;154;p28">
            <a:extLst>
              <a:ext uri="{FF2B5EF4-FFF2-40B4-BE49-F238E27FC236}">
                <a16:creationId xmlns:a16="http://schemas.microsoft.com/office/drawing/2014/main" id="{AEBFFC2D-D220-4535-9E99-015DDACC92E3}"/>
              </a:ext>
            </a:extLst>
          </p:cNvPr>
          <p:cNvCxnSpPr>
            <a:cxnSpLocks/>
            <a:endCxn id="28" idx="1"/>
          </p:cNvCxnSpPr>
          <p:nvPr/>
        </p:nvCxnSpPr>
        <p:spPr>
          <a:xfrm>
            <a:off x="5236245" y="3654177"/>
            <a:ext cx="208548" cy="0"/>
          </a:xfrm>
          <a:prstGeom prst="straightConnector1">
            <a:avLst/>
          </a:prstGeom>
          <a:noFill/>
          <a:ln w="19050" cap="flat" cmpd="sng">
            <a:solidFill>
              <a:srgbClr val="F3F3F3"/>
            </a:solidFill>
            <a:prstDash val="solid"/>
            <a:round/>
            <a:headEnd type="none" w="med" len="med"/>
            <a:tailEnd type="none" w="med" len="med"/>
          </a:ln>
        </p:spPr>
      </p:cxnSp>
      <p:sp>
        <p:nvSpPr>
          <p:cNvPr id="14" name="Hình chữ nhật 13">
            <a:extLst>
              <a:ext uri="{FF2B5EF4-FFF2-40B4-BE49-F238E27FC236}">
                <a16:creationId xmlns:a16="http://schemas.microsoft.com/office/drawing/2014/main" id="{A4C5593B-F0D2-456E-AA34-805EC8E95E2D}"/>
              </a:ext>
            </a:extLst>
          </p:cNvPr>
          <p:cNvSpPr/>
          <p:nvPr/>
        </p:nvSpPr>
        <p:spPr>
          <a:xfrm>
            <a:off x="340470" y="3454122"/>
            <a:ext cx="4842758" cy="707886"/>
          </a:xfrm>
          <a:prstGeom prst="rect">
            <a:avLst/>
          </a:prstGeom>
        </p:spPr>
        <p:txBody>
          <a:bodyPr wrap="square">
            <a:spAutoFit/>
          </a:bodyPr>
          <a:lstStyle/>
          <a:p>
            <a:pPr lvl="0" algn="r"/>
            <a:r>
              <a:rPr lang="en-US" sz="2000">
                <a:solidFill>
                  <a:srgbClr val="F3F3F3"/>
                </a:solidFill>
                <a:latin typeface="Fira Sans Condensed Light"/>
                <a:ea typeface="Fira Sans Condensed Light"/>
                <a:cs typeface="Fira Sans Condensed Light"/>
                <a:sym typeface="Fira Sans Condensed Light"/>
              </a:rPr>
              <a:t>Sử dụng AI,  điểm danh bằng khuôn mặt,</a:t>
            </a:r>
          </a:p>
          <a:p>
            <a:pPr lvl="0" algn="r"/>
            <a:r>
              <a:rPr lang="en-US" sz="2000">
                <a:solidFill>
                  <a:srgbClr val="F3F3F3"/>
                </a:solidFill>
                <a:latin typeface="Fira Sans Condensed Light"/>
                <a:ea typeface="Fira Sans Condensed Light"/>
                <a:cs typeface="Fira Sans Condensed Light"/>
                <a:sym typeface="Fira Sans Condensed Light"/>
              </a:rPr>
              <a:t>Mống mắt, giọng nói,…</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9"/>
        <p:cNvGrpSpPr/>
        <p:nvPr/>
      </p:nvGrpSpPr>
      <p:grpSpPr>
        <a:xfrm>
          <a:off x="0" y="0"/>
          <a:ext cx="0" cy="0"/>
          <a:chOff x="0" y="0"/>
          <a:chExt cx="0" cy="0"/>
        </a:xfrm>
      </p:grpSpPr>
      <p:sp>
        <p:nvSpPr>
          <p:cNvPr id="160" name="Google Shape;160;p29"/>
          <p:cNvSpPr txBox="1">
            <a:spLocks noGrp="1"/>
          </p:cNvSpPr>
          <p:nvPr>
            <p:ph type="title" idx="6"/>
          </p:nvPr>
        </p:nvSpPr>
        <p:spPr>
          <a:xfrm>
            <a:off x="720000" y="19503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000">
                <a:solidFill>
                  <a:srgbClr val="F3F3F3"/>
                </a:solidFill>
              </a:rPr>
              <a:t>Giải pháp điểm danh bằng khuôn mặt</a:t>
            </a:r>
            <a:endParaRPr sz="3000">
              <a:solidFill>
                <a:srgbClr val="F3F3F3"/>
              </a:solidFill>
            </a:endParaRPr>
          </a:p>
        </p:txBody>
      </p:sp>
      <p:pic>
        <p:nvPicPr>
          <p:cNvPr id="15" name="Hình ảnh 14" descr="Ảnh có chứa văn bản&#10;&#10;Mô tả được tạo tự động">
            <a:extLst>
              <a:ext uri="{FF2B5EF4-FFF2-40B4-BE49-F238E27FC236}">
                <a16:creationId xmlns:a16="http://schemas.microsoft.com/office/drawing/2014/main" id="{E78A7BA4-E777-4D01-953C-96DF5BA53C85}"/>
              </a:ext>
            </a:extLst>
          </p:cNvPr>
          <p:cNvPicPr>
            <a:picLocks noChangeAspect="1"/>
          </p:cNvPicPr>
          <p:nvPr/>
        </p:nvPicPr>
        <p:blipFill>
          <a:blip r:embed="rId4"/>
          <a:stretch>
            <a:fillRect/>
          </a:stretch>
        </p:blipFill>
        <p:spPr>
          <a:xfrm>
            <a:off x="1132182" y="767731"/>
            <a:ext cx="6879635" cy="410269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t>Nhận dạng</a:t>
            </a:r>
            <a:br>
              <a:rPr lang="en-US"/>
            </a:br>
            <a:r>
              <a:rPr lang="en-US"/>
              <a:t>khuôn mặt</a:t>
            </a:r>
            <a:endParaRPr/>
          </a:p>
        </p:txBody>
      </p:sp>
      <p:sp>
        <p:nvSpPr>
          <p:cNvPr id="175" name="Google Shape;175;p30"/>
          <p:cNvSpPr txBox="1">
            <a:spLocks noGrp="1"/>
          </p:cNvSpPr>
          <p:nvPr>
            <p:ph type="subTitle" idx="1"/>
          </p:nvPr>
        </p:nvSpPr>
        <p:spPr>
          <a:xfrm>
            <a:off x="4917749" y="3290550"/>
            <a:ext cx="3649130" cy="523800"/>
          </a:xfrm>
          <a:prstGeom prst="rect">
            <a:avLst/>
          </a:prstGeom>
        </p:spPr>
        <p:txBody>
          <a:bodyPr spcFirstLastPara="1" wrap="square" lIns="91425" tIns="91425" rIns="91425" bIns="91425" anchor="t" anchorCtr="0">
            <a:noAutofit/>
          </a:bodyPr>
          <a:lstStyle/>
          <a:p>
            <a:pPr marL="0" lvl="0" indent="0"/>
            <a:r>
              <a:rPr lang="en-US" sz="2400" b="1"/>
              <a:t>Viola Jone Face detection</a:t>
            </a:r>
            <a:endParaRPr sz="2400"/>
          </a:p>
        </p:txBody>
      </p:sp>
      <p:sp>
        <p:nvSpPr>
          <p:cNvPr id="176" name="Google Shape;176;p30"/>
          <p:cNvSpPr txBox="1">
            <a:spLocks noGrp="1"/>
          </p:cNvSpPr>
          <p:nvPr>
            <p:ph type="title" idx="2"/>
          </p:nvPr>
        </p:nvSpPr>
        <p:spPr>
          <a:xfrm>
            <a:off x="4849170" y="1001125"/>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pic>
        <p:nvPicPr>
          <p:cNvPr id="27" name="Hình ảnh 26">
            <a:extLst>
              <a:ext uri="{FF2B5EF4-FFF2-40B4-BE49-F238E27FC236}">
                <a16:creationId xmlns:a16="http://schemas.microsoft.com/office/drawing/2014/main" id="{9F33D4D6-9C6B-4E88-AF7A-62E6C615CB88}"/>
              </a:ext>
            </a:extLst>
          </p:cNvPr>
          <p:cNvPicPr>
            <a:picLocks noChangeAspect="1"/>
          </p:cNvPicPr>
          <p:nvPr/>
        </p:nvPicPr>
        <p:blipFill>
          <a:blip r:embed="rId4"/>
          <a:stretch>
            <a:fillRect/>
          </a:stretch>
        </p:blipFill>
        <p:spPr>
          <a:xfrm>
            <a:off x="329976" y="799609"/>
            <a:ext cx="2213414" cy="2213414"/>
          </a:xfrm>
          <a:prstGeom prst="rect">
            <a:avLst/>
          </a:prstGeom>
        </p:spPr>
      </p:pic>
      <p:pic>
        <p:nvPicPr>
          <p:cNvPr id="28" name="Hình ảnh 27">
            <a:extLst>
              <a:ext uri="{FF2B5EF4-FFF2-40B4-BE49-F238E27FC236}">
                <a16:creationId xmlns:a16="http://schemas.microsoft.com/office/drawing/2014/main" id="{1D9C488D-715F-4E06-9FA7-98727D8A405E}"/>
              </a:ext>
            </a:extLst>
          </p:cNvPr>
          <p:cNvPicPr>
            <a:picLocks noChangeAspect="1"/>
          </p:cNvPicPr>
          <p:nvPr/>
        </p:nvPicPr>
        <p:blipFill>
          <a:blip r:embed="rId5"/>
          <a:stretch>
            <a:fillRect/>
          </a:stretch>
        </p:blipFill>
        <p:spPr>
          <a:xfrm>
            <a:off x="2177107" y="2268045"/>
            <a:ext cx="1802781" cy="2253476"/>
          </a:xfrm>
          <a:prstGeom prst="rect">
            <a:avLst/>
          </a:prstGeom>
        </p:spPr>
      </p:pic>
      <p:sp>
        <p:nvSpPr>
          <p:cNvPr id="30" name="Hình chữ nhật 29">
            <a:extLst>
              <a:ext uri="{FF2B5EF4-FFF2-40B4-BE49-F238E27FC236}">
                <a16:creationId xmlns:a16="http://schemas.microsoft.com/office/drawing/2014/main" id="{93A252C3-9ACD-4B25-AFD9-840132468958}"/>
              </a:ext>
            </a:extLst>
          </p:cNvPr>
          <p:cNvSpPr/>
          <p:nvPr/>
        </p:nvSpPr>
        <p:spPr>
          <a:xfrm>
            <a:off x="2879068" y="181205"/>
            <a:ext cx="3385863" cy="523220"/>
          </a:xfrm>
          <a:prstGeom prst="rect">
            <a:avLst/>
          </a:prstGeom>
        </p:spPr>
        <p:txBody>
          <a:bodyPr wrap="none">
            <a:spAutoFit/>
          </a:bodyPr>
          <a:lstStyle/>
          <a:p>
            <a:pPr lvl="0">
              <a:buClr>
                <a:srgbClr val="F3F3F3"/>
              </a:buClr>
              <a:buSzPts val="2100"/>
            </a:pPr>
            <a:r>
              <a:rPr lang="en-US" sz="2800" b="1">
                <a:solidFill>
                  <a:srgbClr val="F3F3F3"/>
                </a:solidFill>
                <a:latin typeface="Fira Sans Condensed" panose="020B0604020202020204" charset="0"/>
                <a:sym typeface="Fira Sans Condensed Light"/>
              </a:rPr>
              <a:t>Viola Jones Algorithm</a:t>
            </a:r>
            <a:endParaRPr lang="en-US" sz="2800">
              <a:solidFill>
                <a:srgbClr val="F3F3F3"/>
              </a:solidFill>
              <a:latin typeface="Fira Sans Condensed" panose="020B0604020202020204" charset="0"/>
              <a:sym typeface="Fira Sans Condensed Light"/>
            </a:endParaRPr>
          </a:p>
        </p:txBody>
      </p:sp>
      <p:sp>
        <p:nvSpPr>
          <p:cNvPr id="32" name="Hình chữ nhật 31">
            <a:extLst>
              <a:ext uri="{FF2B5EF4-FFF2-40B4-BE49-F238E27FC236}">
                <a16:creationId xmlns:a16="http://schemas.microsoft.com/office/drawing/2014/main" id="{029ECEE8-8A54-4483-8033-BA399437C92F}"/>
              </a:ext>
            </a:extLst>
          </p:cNvPr>
          <p:cNvSpPr/>
          <p:nvPr/>
        </p:nvSpPr>
        <p:spPr>
          <a:xfrm>
            <a:off x="4242024" y="799609"/>
            <a:ext cx="4737084" cy="3416320"/>
          </a:xfrm>
          <a:prstGeom prst="rect">
            <a:avLst/>
          </a:prstGeom>
        </p:spPr>
        <p:txBody>
          <a:bodyPr wrap="square">
            <a:spAutoFit/>
          </a:bodyPr>
          <a:lstStyle/>
          <a:p>
            <a:pPr marL="285750" indent="-285750">
              <a:buFont typeface="Arial" panose="020B0604020202020204" pitchFamily="34" charset="0"/>
              <a:buChar char="•"/>
            </a:pPr>
            <a:r>
              <a:rPr lang="vi-VN" sz="2400">
                <a:solidFill>
                  <a:srgbClr val="FFFFFF"/>
                </a:solidFill>
                <a:latin typeface="Fira Sans Condensed" panose="020B0604020202020204" charset="0"/>
              </a:rPr>
              <a:t>Được phát triển vào năm 2001 bởi Paul Viola và Michael Jones, thuật toán Viola-Jones là một khuôn khổ </a:t>
            </a:r>
            <a:r>
              <a:rPr lang="en-US" sz="2400">
                <a:solidFill>
                  <a:srgbClr val="FFFFFF"/>
                </a:solidFill>
                <a:latin typeface="Fira Sans Condensed" panose="020B0604020202020204" charset="0"/>
              </a:rPr>
              <a:t>cho </a:t>
            </a:r>
            <a:r>
              <a:rPr lang="vi-VN" sz="2400">
                <a:solidFill>
                  <a:srgbClr val="FFFFFF"/>
                </a:solidFill>
                <a:latin typeface="Fira Sans Condensed" panose="020B0604020202020204" charset="0"/>
              </a:rPr>
              <a:t>nhận dạng đối tượng</a:t>
            </a:r>
            <a:endParaRPr lang="en-US" sz="2400">
              <a:solidFill>
                <a:srgbClr val="FFFFFF"/>
              </a:solidFill>
              <a:latin typeface="Fira Sans Condensed" panose="020B0604020202020204" charset="0"/>
            </a:endParaRPr>
          </a:p>
          <a:p>
            <a:pPr marL="285750" indent="-285750">
              <a:buFont typeface="Arial" panose="020B0604020202020204" pitchFamily="34" charset="0"/>
              <a:buChar char="•"/>
            </a:pPr>
            <a:endParaRPr lang="en-US" sz="2400">
              <a:solidFill>
                <a:srgbClr val="FFFFFF"/>
              </a:solidFill>
              <a:latin typeface="Fira Sans Condensed" panose="020B0604020202020204" charset="0"/>
            </a:endParaRPr>
          </a:p>
          <a:p>
            <a:pPr marL="285750" indent="-285750">
              <a:buFont typeface="Arial" panose="020B0604020202020204" pitchFamily="34" charset="0"/>
              <a:buChar char="•"/>
            </a:pPr>
            <a:r>
              <a:rPr lang="vi-VN" sz="2400">
                <a:solidFill>
                  <a:srgbClr val="FFFFFF"/>
                </a:solidFill>
                <a:latin typeface="Fira Sans Condensed" panose="020B0604020202020204" charset="0"/>
              </a:rPr>
              <a:t>Mặc dù</a:t>
            </a:r>
            <a:r>
              <a:rPr lang="en-US" sz="2400">
                <a:solidFill>
                  <a:srgbClr val="FFFFFF"/>
                </a:solidFill>
                <a:latin typeface="Fira Sans Condensed" panose="020B0604020202020204" charset="0"/>
              </a:rPr>
              <a:t> đã lỗi thời</a:t>
            </a:r>
            <a:r>
              <a:rPr lang="vi-VN" sz="2400">
                <a:solidFill>
                  <a:srgbClr val="FFFFFF"/>
                </a:solidFill>
                <a:latin typeface="Fira Sans Condensed" panose="020B0604020202020204" charset="0"/>
              </a:rPr>
              <a:t>, Viola-Jones</a:t>
            </a:r>
            <a:r>
              <a:rPr lang="en-US" sz="2400">
                <a:solidFill>
                  <a:srgbClr val="FFFFFF"/>
                </a:solidFill>
                <a:latin typeface="Fira Sans Condensed" panose="020B0604020202020204" charset="0"/>
              </a:rPr>
              <a:t> vẫn còn</a:t>
            </a:r>
            <a:r>
              <a:rPr lang="vi-VN" sz="2400">
                <a:solidFill>
                  <a:srgbClr val="FFFFFF"/>
                </a:solidFill>
                <a:latin typeface="Fira Sans Condensed" panose="020B0604020202020204" charset="0"/>
              </a:rPr>
              <a:t> khá mạnh mẽ và </a:t>
            </a:r>
            <a:r>
              <a:rPr lang="en-US" sz="2400">
                <a:solidFill>
                  <a:srgbClr val="FFFFFF"/>
                </a:solidFill>
                <a:latin typeface="Fira Sans Condensed" panose="020B0604020202020204" charset="0"/>
              </a:rPr>
              <a:t>đ</a:t>
            </a:r>
            <a:r>
              <a:rPr lang="vi-VN" sz="2400">
                <a:solidFill>
                  <a:srgbClr val="FFFFFF"/>
                </a:solidFill>
                <a:latin typeface="Fira Sans Condensed" panose="020B0604020202020204" charset="0"/>
              </a:rPr>
              <a:t>ư</a:t>
            </a:r>
            <a:r>
              <a:rPr lang="en-US" sz="2400">
                <a:solidFill>
                  <a:srgbClr val="FFFFFF"/>
                </a:solidFill>
                <a:latin typeface="Fira Sans Condensed" panose="020B0604020202020204" charset="0"/>
              </a:rPr>
              <a:t>ợc sử dụng  trong nhiều ứng dụng  </a:t>
            </a:r>
            <a:r>
              <a:rPr lang="vi-VN" sz="2400">
                <a:solidFill>
                  <a:srgbClr val="FFFFFF"/>
                </a:solidFill>
                <a:latin typeface="Fira Sans Condensed" panose="020B0604020202020204" charset="0"/>
              </a:rPr>
              <a:t>phát hiện khuôn mặt thời gian thực.</a:t>
            </a:r>
          </a:p>
        </p:txBody>
      </p:sp>
    </p:spTree>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461</TotalTime>
  <Words>1285</Words>
  <Application>Microsoft Office PowerPoint</Application>
  <PresentationFormat>Trình chiếu Trên màn hình (16:9)</PresentationFormat>
  <Paragraphs>138</Paragraphs>
  <Slides>29</Slides>
  <Notes>28</Notes>
  <HiddenSlides>0</HiddenSlides>
  <MMClips>0</MMClips>
  <ScaleCrop>false</ScaleCrop>
  <HeadingPairs>
    <vt:vector size="6" baseType="variant">
      <vt:variant>
        <vt:lpstr>Phông được Dùng</vt:lpstr>
      </vt:variant>
      <vt:variant>
        <vt:i4>7</vt:i4>
      </vt:variant>
      <vt:variant>
        <vt:lpstr>Chủ đề</vt:lpstr>
      </vt:variant>
      <vt:variant>
        <vt:i4>1</vt:i4>
      </vt:variant>
      <vt:variant>
        <vt:lpstr>Tiêu đề Bản chiếu</vt:lpstr>
      </vt:variant>
      <vt:variant>
        <vt:i4>29</vt:i4>
      </vt:variant>
    </vt:vector>
  </HeadingPairs>
  <TitlesOfParts>
    <vt:vector size="37" baseType="lpstr">
      <vt:lpstr>Fira Sans Condensed</vt:lpstr>
      <vt:lpstr>Fira Sans Condensed Light</vt:lpstr>
      <vt:lpstr>Advent Pro Light</vt:lpstr>
      <vt:lpstr>Rajdhani</vt:lpstr>
      <vt:lpstr>Anton</vt:lpstr>
      <vt:lpstr>Josefin Slab</vt:lpstr>
      <vt:lpstr>Arial</vt:lpstr>
      <vt:lpstr>Ai Tech Agency by Slidesgo</vt:lpstr>
      <vt:lpstr>BÀI TOÁN  ĐIỂM DANH SINH VIÊN</vt:lpstr>
      <vt:lpstr>Bản trình bày PowerPoint</vt:lpstr>
      <vt:lpstr>Phương pháp  điểm danh</vt:lpstr>
      <vt:lpstr>Bản trình bày PowerPoint</vt:lpstr>
      <vt:lpstr>Bản trình bày PowerPoint</vt:lpstr>
      <vt:lpstr>Phương pháp  điểm danh</vt:lpstr>
      <vt:lpstr>Giải pháp điểm danh bằng khuôn mặt</vt:lpstr>
      <vt:lpstr>Nhận dạng khuôn mặt</vt:lpstr>
      <vt:lpstr>Bản trình bày PowerPoint</vt:lpstr>
      <vt:lpstr>Đặc trưng Haar</vt:lpstr>
      <vt:lpstr>Đặc trưng Haar</vt:lpstr>
      <vt:lpstr>Đặc trưng Haar</vt:lpstr>
      <vt:lpstr>Đặc trưng Haar</vt:lpstr>
      <vt:lpstr>Đặc trưng Haar</vt:lpstr>
      <vt:lpstr>Thuật toán trích chọn đặc trưng LBP</vt:lpstr>
      <vt:lpstr>Thuật toán trích chọn đặc trưng LBP</vt:lpstr>
      <vt:lpstr>Thuật toán trích chọn đặc trưng LBP</vt:lpstr>
      <vt:lpstr>Thuật toán Adaboost</vt:lpstr>
      <vt:lpstr>Thuật toán Adaboost</vt:lpstr>
      <vt:lpstr>Ghi nhớ dữ liệu khuôn mặt và huấn luyện</vt:lpstr>
      <vt:lpstr>OpenCV </vt:lpstr>
      <vt:lpstr>Ghi nhớ dữ liệu  </vt:lpstr>
      <vt:lpstr>Huấn luyện dữ liệu  </vt:lpstr>
      <vt:lpstr>Xác minh khuôn mặt</vt:lpstr>
      <vt:lpstr>Xác minh khuôn mặt </vt:lpstr>
      <vt:lpstr>Xác minh khuôn mặt </vt:lpstr>
      <vt:lpstr>Bài thuyết trình được lấy tư liệu từ : https://towardsdatascience.com/ https://docs.opencv.org/ https://github.com/ và nhiều nghiên cứu, đồ án khác    </vt:lpstr>
      <vt:lpstr>Câu hỏi ?</vt:lpstr>
      <vt:lpstr>Cảm ơn thầy và các bạn đã lắng nghe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TECH AGENCY</dc:title>
  <dc:creator>Thoại Nguyễn</dc:creator>
  <cp:lastModifiedBy>Thoại</cp:lastModifiedBy>
  <cp:revision>77</cp:revision>
  <dcterms:modified xsi:type="dcterms:W3CDTF">2021-01-03T13:15:28Z</dcterms:modified>
</cp:coreProperties>
</file>